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7" r:id="rId2"/>
    <p:sldId id="267" r:id="rId3"/>
    <p:sldId id="310" r:id="rId4"/>
    <p:sldId id="269" r:id="rId5"/>
    <p:sldId id="270" r:id="rId6"/>
    <p:sldId id="271" r:id="rId7"/>
    <p:sldId id="356" r:id="rId8"/>
    <p:sldId id="353" r:id="rId9"/>
    <p:sldId id="354" r:id="rId10"/>
    <p:sldId id="355" r:id="rId11"/>
    <p:sldId id="357" r:id="rId12"/>
    <p:sldId id="358" r:id="rId13"/>
    <p:sldId id="286" r:id="rId14"/>
    <p:sldId id="289" r:id="rId15"/>
    <p:sldId id="312" r:id="rId16"/>
    <p:sldId id="362" r:id="rId17"/>
    <p:sldId id="359" r:id="rId18"/>
    <p:sldId id="360" r:id="rId19"/>
    <p:sldId id="361" r:id="rId20"/>
    <p:sldId id="291" r:id="rId21"/>
    <p:sldId id="292" r:id="rId22"/>
    <p:sldId id="331" r:id="rId23"/>
    <p:sldId id="332" r:id="rId24"/>
    <p:sldId id="333" r:id="rId25"/>
    <p:sldId id="297" r:id="rId26"/>
    <p:sldId id="334" r:id="rId27"/>
    <p:sldId id="300" r:id="rId28"/>
    <p:sldId id="301" r:id="rId29"/>
    <p:sldId id="293" r:id="rId30"/>
    <p:sldId id="351" r:id="rId31"/>
    <p:sldId id="336" r:id="rId32"/>
    <p:sldId id="352" r:id="rId33"/>
    <p:sldId id="340" r:id="rId34"/>
    <p:sldId id="294" r:id="rId35"/>
    <p:sldId id="295" r:id="rId36"/>
    <p:sldId id="339" r:id="rId37"/>
    <p:sldId id="296" r:id="rId38"/>
  </p:sldIdLst>
  <p:sldSz cx="18288000" cy="10287000"/>
  <p:notesSz cx="6858000" cy="9144000"/>
  <p:embeddedFontLst>
    <p:embeddedFont>
      <p:font typeface="Calibri" panose="020F0502020204030204"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nam" initials="cn" lastIdx="1" clrIdx="0">
    <p:extLst>
      <p:ext uri="{19B8F6BF-5375-455C-9EA6-DF929625EA0E}">
        <p15:presenceInfo xmlns:p15="http://schemas.microsoft.com/office/powerpoint/2012/main" userId="66bdd53d502665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8080"/>
    <a:srgbClr val="336600"/>
    <a:srgbClr val="009900"/>
    <a:srgbClr val="006600"/>
    <a:srgbClr val="339933"/>
    <a:srgbClr val="009999"/>
    <a:srgbClr val="00CC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274" autoAdjust="0"/>
  </p:normalViewPr>
  <p:slideViewPr>
    <p:cSldViewPr showGuides="1">
      <p:cViewPr varScale="1">
        <p:scale>
          <a:sx n="54" d="100"/>
          <a:sy n="54" d="100"/>
        </p:scale>
        <p:origin x="754" y="106"/>
      </p:cViewPr>
      <p:guideLst>
        <p:guide orient="horz" pos="2199"/>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767C-178F-4F7A-B0BF-1ECBC34D90F3}" type="datetimeFigureOut">
              <a:rPr lang="en-US" smtClean="0"/>
              <a:t>7/3/2025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0ED-2845-4391-9256-B3BBCB9694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Tinh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chỉnh</a:t>
            </a:r>
            <a:r>
              <a:rPr lang="en-US" sz="1200" baseline="0" dirty="0">
                <a:latin typeface="Arial" panose="020B0604020202020204" pitchFamily="34" charset="0"/>
                <a:cs typeface="Arial" panose="020B0604020202020204" pitchFamily="34" charset="0"/>
              </a:rPr>
              <a:t> NSP: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tạo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sinh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bản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trả</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tài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liệu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hỏi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 </a:t>
            </a:r>
            <a:r>
              <a:rPr lang="en-US" dirty="0" err="1"/>
              <a:t>Tinh</a:t>
            </a:r>
            <a:r>
              <a:rPr lang="en-US" dirty="0"/>
              <a:t> </a:t>
            </a:r>
            <a:r>
              <a:rPr lang="en-US" dirty="0" err="1"/>
              <a:t>chỉnh</a:t>
            </a:r>
            <a:r>
              <a:rPr lang="en-US" baseline="0" dirty="0"/>
              <a:t> </a:t>
            </a:r>
            <a:r>
              <a:rPr lang="en-US" baseline="0" dirty="0" err="1"/>
              <a:t>nhúng</a:t>
            </a:r>
            <a:r>
              <a:rPr lang="en-US" baseline="0" dirty="0"/>
              <a:t>: </a:t>
            </a:r>
            <a:r>
              <a:rPr lang="en-US" sz="1200" dirty="0" err="1">
                <a:latin typeface="Arial" panose="020B0604020202020204" pitchFamily="34" charset="0"/>
                <a:cs typeface="Arial" panose="020B0604020202020204" pitchFamily="34" charset="0"/>
              </a:rPr>
              <a:t>nhằm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hiểu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rõ</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ngữ</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nghĩa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bối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cảnh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các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các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đoạn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bản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trong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tài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liệu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hợp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với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hệ</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thống</a:t>
            </a:r>
            <a:r>
              <a:rPr lang="en-US" sz="1200" dirty="0">
                <a:latin typeface="Arial" panose="020B0604020202020204" pitchFamily="34" charset="0"/>
                <a:cs typeface="Arial" panose="020B0604020202020204" pitchFamily="34" charset="0"/>
              </a:rPr>
              <a:t> RAG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tìm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kiếm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trả</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hỏi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16</a:t>
            </a:fld>
            <a:endParaRPr lang="en-US"/>
          </a:p>
        </p:txBody>
      </p:sp>
    </p:spTree>
    <p:extLst>
      <p:ext uri="{BB962C8B-B14F-4D97-AF65-F5344CB8AC3E}">
        <p14:creationId xmlns:p14="http://schemas.microsoft.com/office/powerpoint/2010/main" val="97813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17</a:t>
            </a:fld>
            <a:endParaRPr lang="en-US"/>
          </a:p>
        </p:txBody>
      </p:sp>
    </p:spTree>
    <p:extLst>
      <p:ext uri="{BB962C8B-B14F-4D97-AF65-F5344CB8AC3E}">
        <p14:creationId xmlns:p14="http://schemas.microsoft.com/office/powerpoint/2010/main" val="143379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18</a:t>
            </a:fld>
            <a:endParaRPr lang="en-US"/>
          </a:p>
        </p:txBody>
      </p:sp>
    </p:spTree>
    <p:extLst>
      <p:ext uri="{BB962C8B-B14F-4D97-AF65-F5344CB8AC3E}">
        <p14:creationId xmlns:p14="http://schemas.microsoft.com/office/powerpoint/2010/main" val="294283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19</a:t>
            </a:fld>
            <a:endParaRPr lang="en-US"/>
          </a:p>
        </p:txBody>
      </p:sp>
    </p:spTree>
    <p:extLst>
      <p:ext uri="{BB962C8B-B14F-4D97-AF65-F5344CB8AC3E}">
        <p14:creationId xmlns:p14="http://schemas.microsoft.com/office/powerpoint/2010/main" val="2563000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nls.hcmuaf.edu.vn/contents.php?ur=nls&amp;ids=4292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3790381"/>
            <a:ext cx="15153732" cy="110286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t">
            <a:spAutoFit/>
          </a:bodyPr>
          <a:lstStyle/>
          <a:p>
            <a:pPr algn="ctr">
              <a:lnSpc>
                <a:spcPts val="8550"/>
              </a:lnSpc>
            </a:pPr>
            <a:r>
              <a:rPr lang="en-US" sz="9500" b="1" spc="95" dirty="0" err="1">
                <a:solidFill>
                  <a:srgbClr val="FF0000"/>
                </a:solidFill>
                <a:latin typeface="Times New Roman" panose="02020603050405020304" pitchFamily="18" charset="0"/>
                <a:cs typeface="Times New Roman" panose="02020603050405020304" pitchFamily="18" charset="0"/>
              </a:rPr>
              <a:t>Bảo</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vệ</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luận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văn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tốt</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nghiệp</a:t>
            </a:r>
            <a:r>
              <a:rPr lang="en-US" sz="9500" b="1" spc="95" dirty="0">
                <a:solidFill>
                  <a:srgbClr val="FF0000"/>
                </a:solidFill>
                <a:latin typeface="Times New Roman" panose="02020603050405020304" pitchFamily="18" charset="0"/>
                <a:cs typeface="Times New Roman" panose="02020603050405020304" pitchFamily="18" charset="0"/>
              </a:rPr>
              <a:t> </a:t>
            </a:r>
          </a:p>
        </p:txBody>
      </p:sp>
      <p:sp>
        <p:nvSpPr>
          <p:cNvPr id="10" name="TextBox 7"/>
          <p:cNvSpPr txBox="1"/>
          <p:nvPr/>
        </p:nvSpPr>
        <p:spPr>
          <a:xfrm>
            <a:off x="4472009" y="4893247"/>
            <a:ext cx="9324432" cy="989438"/>
          </a:xfrm>
          <a:prstGeom prst="rect">
            <a:avLst/>
          </a:prstGeom>
        </p:spPr>
        <p:txBody>
          <a:bodyPr wrap="square" lIns="0" tIns="0" rIns="0" bIns="0" rtlCol="0" anchor="t">
            <a:spAutoFit/>
          </a:bodyPr>
          <a:lstStyle/>
          <a:p>
            <a:pPr algn="ctr">
              <a:lnSpc>
                <a:spcPts val="8550"/>
              </a:lnSpc>
            </a:pPr>
            <a:r>
              <a:rPr lang="en-US" sz="5400" b="1" spc="95" dirty="0" err="1">
                <a:solidFill>
                  <a:srgbClr val="FF0000"/>
                </a:solidFill>
                <a:latin typeface="Times New Roman" panose="02020603050405020304" pitchFamily="18" charset="0"/>
                <a:cs typeface="Times New Roman" panose="02020603050405020304" pitchFamily="18" charset="0"/>
              </a:rPr>
              <a:t>Năm</a:t>
            </a:r>
            <a:r>
              <a:rPr lang="en-US" sz="5400" b="1" spc="95" dirty="0">
                <a:solidFill>
                  <a:srgbClr val="FF0000"/>
                </a:solidFill>
                <a:latin typeface="Times New Roman" panose="02020603050405020304" pitchFamily="18" charset="0"/>
                <a:cs typeface="Times New Roman" panose="02020603050405020304" pitchFamily="18" charset="0"/>
              </a:rPr>
              <a:t> </a:t>
            </a:r>
            <a:r>
              <a:rPr lang="en-US" sz="5400" b="1" spc="95" dirty="0" err="1">
                <a:solidFill>
                  <a:srgbClr val="FF0000"/>
                </a:solidFill>
                <a:latin typeface="Times New Roman" panose="02020603050405020304" pitchFamily="18" charset="0"/>
                <a:cs typeface="Times New Roman" panose="02020603050405020304" pitchFamily="18" charset="0"/>
              </a:rPr>
              <a:t>học</a:t>
            </a:r>
            <a:r>
              <a:rPr lang="en-US" sz="5400" b="1" spc="95" dirty="0">
                <a:solidFill>
                  <a:srgbClr val="FF0000"/>
                </a:solidFill>
                <a:latin typeface="Times New Roman" panose="02020603050405020304" pitchFamily="18" charset="0"/>
                <a:cs typeface="Times New Roman" panose="02020603050405020304" pitchFamily="18" charset="0"/>
              </a:rPr>
              <a:t> 2024 - 2025</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249094"/>
            <a:ext cx="2013929" cy="2013929"/>
          </a:xfrm>
          <a:prstGeom prst="rect">
            <a:avLst/>
          </a:prstGeom>
        </p:spPr>
      </p:pic>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7778" y="187137"/>
            <a:ext cx="2075886" cy="2075886"/>
          </a:xfrm>
          <a:prstGeom prst="rect">
            <a:avLst/>
          </a:prstGeom>
        </p:spPr>
      </p:pic>
      <p:sp>
        <p:nvSpPr>
          <p:cNvPr id="14" name="TextBox 7"/>
          <p:cNvSpPr txBox="1"/>
          <p:nvPr/>
        </p:nvSpPr>
        <p:spPr>
          <a:xfrm>
            <a:off x="1891989" y="7458746"/>
            <a:ext cx="15153732" cy="935321"/>
          </a:xfrm>
          <a:prstGeom prst="rect">
            <a:avLst/>
          </a:prstGeom>
        </p:spPr>
        <p:txBody>
          <a:bodyPr lIns="0" tIns="0" rIns="0" bIns="0" rtlCol="0" anchor="t">
            <a:spAutoFit/>
          </a:bodyPr>
          <a:lstStyle/>
          <a:p>
            <a:pPr algn="ctr">
              <a:lnSpc>
                <a:spcPts val="8550"/>
              </a:lnSpc>
            </a:pPr>
            <a:r>
              <a:rPr lang="en-US" sz="3600" b="1" spc="95" dirty="0" err="1">
                <a:solidFill>
                  <a:srgbClr val="008000"/>
                </a:solidFill>
                <a:latin typeface="Times New Roman" panose="02020603050405020304" pitchFamily="18" charset="0"/>
                <a:cs typeface="Times New Roman" panose="02020603050405020304" pitchFamily="18" charset="0"/>
              </a:rPr>
              <a:t>Thành</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phố</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Thủ</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Đức</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ngày</a:t>
            </a:r>
            <a:r>
              <a:rPr lang="en-US" sz="3600" b="1" spc="95" dirty="0">
                <a:solidFill>
                  <a:srgbClr val="008000"/>
                </a:solidFill>
                <a:latin typeface="Times New Roman" panose="02020603050405020304" pitchFamily="18" charset="0"/>
                <a:cs typeface="Times New Roman" panose="02020603050405020304" pitchFamily="18" charset="0"/>
              </a:rPr>
              <a:t> 29 </a:t>
            </a:r>
            <a:r>
              <a:rPr lang="en-US" sz="3600" b="1" spc="95" dirty="0" err="1">
                <a:solidFill>
                  <a:srgbClr val="008000"/>
                </a:solidFill>
                <a:latin typeface="Times New Roman" panose="02020603050405020304" pitchFamily="18" charset="0"/>
                <a:cs typeface="Times New Roman" panose="02020603050405020304" pitchFamily="18" charset="0"/>
              </a:rPr>
              <a:t>tháng</a:t>
            </a:r>
            <a:r>
              <a:rPr lang="en-US" sz="3600" b="1" spc="95" dirty="0">
                <a:solidFill>
                  <a:srgbClr val="008000"/>
                </a:solidFill>
                <a:latin typeface="Times New Roman" panose="02020603050405020304" pitchFamily="18" charset="0"/>
                <a:cs typeface="Times New Roman" panose="02020603050405020304" pitchFamily="18" charset="0"/>
              </a:rPr>
              <a:t> 08 </a:t>
            </a:r>
            <a:r>
              <a:rPr lang="en-US" sz="3600" b="1" spc="95" dirty="0" err="1">
                <a:solidFill>
                  <a:srgbClr val="008000"/>
                </a:solidFill>
                <a:latin typeface="Times New Roman" panose="02020603050405020304" pitchFamily="18" charset="0"/>
                <a:cs typeface="Times New Roman" panose="02020603050405020304" pitchFamily="18" charset="0"/>
              </a:rPr>
              <a:t>năm</a:t>
            </a:r>
            <a:r>
              <a:rPr lang="en-US" sz="3600" b="1" spc="95" dirty="0">
                <a:solidFill>
                  <a:srgbClr val="008000"/>
                </a:solidFill>
                <a:latin typeface="Times New Roman" panose="02020603050405020304" pitchFamily="18" charset="0"/>
                <a:cs typeface="Times New Roman" panose="02020603050405020304" pitchFamily="18" charset="0"/>
              </a:rPr>
              <a:t> 2025</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648238" y="9647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533400" y="1667090"/>
            <a:ext cx="14630400" cy="196977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Chunking:</a:t>
            </a:r>
          </a:p>
          <a:p>
            <a:pPr lvl="1"/>
            <a:r>
              <a:rPr lang="en-US" sz="3000" dirty="0" err="1">
                <a:latin typeface="Arial" panose="020B0604020202020204" pitchFamily="34" charset="0"/>
                <a:cs typeface="Arial" panose="020B0604020202020204" pitchFamily="34" charset="0"/>
              </a:rPr>
              <a:t>Đây</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phương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pháp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trọng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nhất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trong</a:t>
            </a:r>
            <a:r>
              <a:rPr lang="en-US" sz="3000" dirty="0">
                <a:latin typeface="Arial" panose="020B0604020202020204" pitchFamily="34" charset="0"/>
                <a:cs typeface="Arial" panose="020B0604020202020204" pitchFamily="34" charset="0"/>
              </a:rPr>
              <a:t> RAG.</a:t>
            </a:r>
          </a:p>
          <a:p>
            <a:pPr lvl="1"/>
            <a:endParaRPr lang="en-US" sz="3000" dirty="0">
              <a:latin typeface="Arial" panose="020B0604020202020204" pitchFamily="34" charset="0"/>
              <a:cs typeface="Arial" panose="020B0604020202020204" pitchFamily="34" charset="0"/>
            </a:endParaRPr>
          </a:p>
          <a:p>
            <a:pPr marL="971550" lvl="1" indent="-514350">
              <a:buFont typeface="Arial" panose="020B0604020202020204" pitchFamily="34" charset="0"/>
              <a:buChar char="•"/>
            </a:pPr>
            <a:endParaRPr lang="en-US" sz="3000" dirty="0">
              <a:latin typeface="Arial" panose="020B0604020202020204" pitchFamily="34" charset="0"/>
              <a:cs typeface="Arial" panose="020B0604020202020204" pitchFamily="34" charset="0"/>
            </a:endParaRPr>
          </a:p>
        </p:txBody>
      </p:sp>
      <p:pic>
        <p:nvPicPr>
          <p:cNvPr id="6" name="Picture 5" descr="Image">
            <a:extLst>
              <a:ext uri="{FF2B5EF4-FFF2-40B4-BE49-F238E27FC236}">
                <a16:creationId xmlns:a16="http://schemas.microsoft.com/office/drawing/2014/main" id="{22663F2C-65E3-471C-86F5-2847ADB76CB5}"/>
              </a:ext>
            </a:extLst>
          </p:cNvPr>
          <p:cNvPicPr/>
          <p:nvPr/>
        </p:nvPicPr>
        <p:blipFill rotWithShape="1">
          <a:blip r:embed="rId4">
            <a:extLst>
              <a:ext uri="{28A0092B-C50C-407E-A947-70E740481C1C}">
                <a14:useLocalDpi xmlns:a14="http://schemas.microsoft.com/office/drawing/2010/main" val="0"/>
              </a:ext>
            </a:extLst>
          </a:blip>
          <a:srcRect l="23638" b="4729"/>
          <a:stretch/>
        </p:blipFill>
        <p:spPr bwMode="auto">
          <a:xfrm>
            <a:off x="3124200" y="3025342"/>
            <a:ext cx="12263438" cy="2133600"/>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1AA96FF5-13DB-4439-AF8B-441F01B9B342}"/>
              </a:ext>
            </a:extLst>
          </p:cNvPr>
          <p:cNvSpPr txBox="1"/>
          <p:nvPr/>
        </p:nvSpPr>
        <p:spPr>
          <a:xfrm>
            <a:off x="533400" y="5556497"/>
            <a:ext cx="14630400" cy="1938992"/>
          </a:xfrm>
          <a:prstGeom prst="rect">
            <a:avLst/>
          </a:prstGeom>
          <a:noFill/>
        </p:spPr>
        <p:txBody>
          <a:bodyPr wrap="square" rtlCol="0">
            <a:spAutoFit/>
          </a:bodyPr>
          <a:lstStyle/>
          <a:p>
            <a:pPr lvl="1"/>
            <a:r>
              <a:rPr lang="en-US" sz="3000" dirty="0" err="1">
                <a:latin typeface="Arial" panose="020B0604020202020204" pitchFamily="34" charset="0"/>
                <a:cs typeface="Arial" panose="020B0604020202020204" pitchFamily="34" charset="0"/>
              </a:rPr>
              <a:t>Phương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pháp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sử</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dụng</a:t>
            </a:r>
            <a:r>
              <a:rPr lang="en-US" sz="3000" dirty="0">
                <a:latin typeface="Arial" panose="020B0604020202020204" pitchFamily="34" charset="0"/>
                <a:cs typeface="Arial" panose="020B0604020202020204" pitchFamily="34" charset="0"/>
              </a:rPr>
              <a:t> LLM </a:t>
            </a:r>
            <a:r>
              <a:rPr lang="en-US" sz="3000" dirty="0" err="1">
                <a:latin typeface="Arial" panose="020B0604020202020204" pitchFamily="34" charset="0"/>
                <a:cs typeface="Arial" panose="020B0604020202020204" pitchFamily="34" charset="0"/>
              </a:rPr>
              <a:t>để</a:t>
            </a:r>
            <a:r>
              <a:rPr lang="en-US" sz="3000" dirty="0">
                <a:latin typeface="Arial" panose="020B0604020202020204" pitchFamily="34" charset="0"/>
                <a:cs typeface="Arial" panose="020B0604020202020204" pitchFamily="34" charset="0"/>
              </a:rPr>
              <a:t> chia chunk </a:t>
            </a:r>
            <a:r>
              <a:rPr lang="en-US" sz="3000" dirty="0" err="1">
                <a:latin typeface="Arial" panose="020B0604020202020204" pitchFamily="34" charset="0"/>
                <a:cs typeface="Arial" panose="020B0604020202020204" pitchFamily="34" charset="0"/>
              </a:rPr>
              <a:t>được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xem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đơn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giản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hiệu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suất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tốt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nhất</a:t>
            </a:r>
            <a:r>
              <a:rPr lang="en-US" sz="3000" dirty="0">
                <a:latin typeface="Arial" panose="020B0604020202020204" pitchFamily="34" charset="0"/>
                <a:cs typeface="Arial" panose="020B0604020202020204" pitchFamily="34" charset="0"/>
              </a:rPr>
              <a:t>.</a:t>
            </a:r>
          </a:p>
          <a:p>
            <a:pPr lvl="1"/>
            <a:endParaRPr lang="en-US" sz="3000" dirty="0">
              <a:latin typeface="Arial" panose="020B0604020202020204" pitchFamily="34" charset="0"/>
              <a:cs typeface="Arial" panose="020B0604020202020204" pitchFamily="34" charset="0"/>
            </a:endParaRPr>
          </a:p>
          <a:p>
            <a:pPr lvl="1"/>
            <a:r>
              <a:rPr lang="en-US" sz="3000" dirty="0" err="1">
                <a:latin typeface="Arial" panose="020B0604020202020204" pitchFamily="34" charset="0"/>
                <a:cs typeface="Arial" panose="020B0604020202020204" pitchFamily="34" charset="0"/>
              </a:rPr>
              <a:t>Nhược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điểm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Tốn</a:t>
            </a:r>
            <a:r>
              <a:rPr lang="en-US" sz="3000" dirty="0">
                <a:latin typeface="Arial" panose="020B0604020202020204" pitchFamily="34" charset="0"/>
                <a:cs typeface="Arial" panose="020B0604020202020204" pitchFamily="34" charset="0"/>
              </a:rPr>
              <a:t> chi </a:t>
            </a:r>
            <a:r>
              <a:rPr lang="en-US" sz="3000" dirty="0" err="1">
                <a:latin typeface="Arial" panose="020B0604020202020204" pitchFamily="34" charset="0"/>
                <a:cs typeface="Arial" panose="020B0604020202020204" pitchFamily="34" charset="0"/>
              </a:rPr>
              <a:t>phí</a:t>
            </a:r>
            <a:r>
              <a:rPr lang="en-US" sz="3000" dirty="0">
                <a:latin typeface="Arial" panose="020B0604020202020204" pitchFamily="34" charset="0"/>
                <a:cs typeface="Arial" panose="020B0604020202020204" pitchFamily="34" charset="0"/>
              </a:rPr>
              <a:t> API, </a:t>
            </a:r>
            <a:r>
              <a:rPr lang="en-US" sz="3000" dirty="0" err="1">
                <a:latin typeface="Arial" panose="020B0604020202020204" pitchFamily="34" charset="0"/>
                <a:cs typeface="Arial" panose="020B0604020202020204" pitchFamily="34" charset="0"/>
              </a:rPr>
              <a:t>lâu</a:t>
            </a:r>
            <a:r>
              <a:rPr lang="en-US" sz="3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73910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B011FD0-A082-4284-B7DF-0A42F7A22B66}"/>
              </a:ext>
            </a:extLst>
          </p:cNvPr>
          <p:cNvSpPr txBox="1"/>
          <p:nvPr/>
        </p:nvSpPr>
        <p:spPr>
          <a:xfrm>
            <a:off x="381000" y="0"/>
            <a:ext cx="17678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GRAG(Graph Retrieval-Augmented Generation)</a:t>
            </a:r>
          </a:p>
        </p:txBody>
      </p:sp>
      <p:pic>
        <p:nvPicPr>
          <p:cNvPr id="3" name="Picture 2">
            <a:extLst>
              <a:ext uri="{FF2B5EF4-FFF2-40B4-BE49-F238E27FC236}">
                <a16:creationId xmlns:a16="http://schemas.microsoft.com/office/drawing/2014/main" id="{2124BB9A-8714-4205-B3A9-40AD768E7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F7E1F2AC-312E-46C5-8BB1-6125756AA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DEC6FBB7-EB26-4CA4-B72A-CA7272A7B1DF}"/>
              </a:ext>
            </a:extLst>
          </p:cNvPr>
          <p:cNvSpPr txBox="1"/>
          <p:nvPr/>
        </p:nvSpPr>
        <p:spPr>
          <a:xfrm>
            <a:off x="1128336" y="1497052"/>
            <a:ext cx="13563600" cy="4854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Nổi lên kế thừa sự phát triển của RAG nhằm giải quyết các nhược điểm của RAG</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Tận dụng sức mạnh của các cấu trúc đồ thị</a:t>
            </a:r>
          </a:p>
          <a:p>
            <a:pPr>
              <a:lnSpc>
                <a:spcPct val="150000"/>
              </a:lnSpc>
            </a:pPr>
            <a:r>
              <a:rPr lang="vi-VN" sz="3000" b="1"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Xây dựng đồ thị phù hợp với từng tài liệu khác nhau</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Xử lý nhiều quan hệ phức tạp</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Khó mở rộng</a:t>
            </a:r>
          </a:p>
        </p:txBody>
      </p:sp>
      <p:pic>
        <p:nvPicPr>
          <p:cNvPr id="8" name="Picture 7">
            <a:extLst>
              <a:ext uri="{FF2B5EF4-FFF2-40B4-BE49-F238E27FC236}">
                <a16:creationId xmlns:a16="http://schemas.microsoft.com/office/drawing/2014/main" id="{C38CA7AA-E39E-41D9-BF03-8FC6663EEDB1}"/>
              </a:ext>
            </a:extLst>
          </p:cNvPr>
          <p:cNvPicPr>
            <a:picLocks noChangeAspect="1"/>
          </p:cNvPicPr>
          <p:nvPr/>
        </p:nvPicPr>
        <p:blipFill>
          <a:blip r:embed="rId4"/>
          <a:stretch>
            <a:fillRect/>
          </a:stretch>
        </p:blipFill>
        <p:spPr>
          <a:xfrm>
            <a:off x="11277600" y="3624881"/>
            <a:ext cx="5997612" cy="5354270"/>
          </a:xfrm>
          <a:prstGeom prst="rect">
            <a:avLst/>
          </a:prstGeom>
        </p:spPr>
      </p:pic>
    </p:spTree>
    <p:extLst>
      <p:ext uri="{BB962C8B-B14F-4D97-AF65-F5344CB8AC3E}">
        <p14:creationId xmlns:p14="http://schemas.microsoft.com/office/powerpoint/2010/main" val="251868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119FA693-7FF8-46BE-ADE3-EDFA500765A0}"/>
              </a:ext>
            </a:extLst>
          </p:cNvPr>
          <p:cNvSpPr txBox="1"/>
          <p:nvPr/>
        </p:nvSpPr>
        <p:spPr>
          <a:xfrm>
            <a:off x="381000" y="0"/>
            <a:ext cx="17678400"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So </a:t>
            </a:r>
            <a:r>
              <a:rPr lang="en-US" sz="5600" b="1" dirty="0" err="1">
                <a:latin typeface="Arial" panose="020B0604020202020204" pitchFamily="34" charset="0"/>
                <a:cs typeface="Arial" panose="020B0604020202020204" pitchFamily="34" charset="0"/>
              </a:rPr>
              <a:t>sánh</a:t>
            </a:r>
            <a:r>
              <a:rPr lang="en-US" sz="5600" b="1" dirty="0">
                <a:latin typeface="Arial" panose="020B0604020202020204" pitchFamily="34" charset="0"/>
                <a:cs typeface="Arial" panose="020B0604020202020204" pitchFamily="34" charset="0"/>
              </a:rPr>
              <a:t> RAG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GRAG</a:t>
            </a:r>
          </a:p>
        </p:txBody>
      </p:sp>
      <p:graphicFrame>
        <p:nvGraphicFramePr>
          <p:cNvPr id="5" name="Table 4">
            <a:extLst>
              <a:ext uri="{FF2B5EF4-FFF2-40B4-BE49-F238E27FC236}">
                <a16:creationId xmlns:a16="http://schemas.microsoft.com/office/drawing/2014/main" id="{C887BCAC-A580-4161-B408-E9CE237CE89F}"/>
              </a:ext>
            </a:extLst>
          </p:cNvPr>
          <p:cNvGraphicFramePr>
            <a:graphicFrameLocks noGrp="1"/>
          </p:cNvGraphicFramePr>
          <p:nvPr>
            <p:extLst>
              <p:ext uri="{D42A27DB-BD31-4B8C-83A1-F6EECF244321}">
                <p14:modId xmlns:p14="http://schemas.microsoft.com/office/powerpoint/2010/main" val="1896173355"/>
              </p:ext>
            </p:extLst>
          </p:nvPr>
        </p:nvGraphicFramePr>
        <p:xfrm>
          <a:off x="2078784" y="1251913"/>
          <a:ext cx="14151816" cy="8702146"/>
        </p:xfrm>
        <a:graphic>
          <a:graphicData uri="http://schemas.openxmlformats.org/drawingml/2006/table">
            <a:tbl>
              <a:tblPr firstRow="1" firstCol="1" bandRow="1">
                <a:tableStyleId>{5C22544A-7EE6-4342-B048-85BDC9FD1C3A}</a:tableStyleId>
              </a:tblPr>
              <a:tblGrid>
                <a:gridCol w="4717272">
                  <a:extLst>
                    <a:ext uri="{9D8B030D-6E8A-4147-A177-3AD203B41FA5}">
                      <a16:colId xmlns:a16="http://schemas.microsoft.com/office/drawing/2014/main" val="2369853912"/>
                    </a:ext>
                  </a:extLst>
                </a:gridCol>
                <a:gridCol w="4717272">
                  <a:extLst>
                    <a:ext uri="{9D8B030D-6E8A-4147-A177-3AD203B41FA5}">
                      <a16:colId xmlns:a16="http://schemas.microsoft.com/office/drawing/2014/main" val="2298203388"/>
                    </a:ext>
                  </a:extLst>
                </a:gridCol>
                <a:gridCol w="4717272">
                  <a:extLst>
                    <a:ext uri="{9D8B030D-6E8A-4147-A177-3AD203B41FA5}">
                      <a16:colId xmlns:a16="http://schemas.microsoft.com/office/drawing/2014/main" val="2704237141"/>
                    </a:ext>
                  </a:extLst>
                </a:gridCol>
              </a:tblGrid>
              <a:tr h="507637">
                <a:tc>
                  <a:txBody>
                    <a:bodyPr/>
                    <a:lstStyle/>
                    <a:p>
                      <a:pPr algn="l">
                        <a:lnSpc>
                          <a:spcPct val="150000"/>
                        </a:lnSpc>
                      </a:pPr>
                      <a:r>
                        <a:rPr lang="vi-VN" sz="2500">
                          <a:effectLst/>
                        </a:rPr>
                        <a:t>Đặc điểm/Khía cạnh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RAG</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GRAG</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2454663982"/>
                  </a:ext>
                </a:extLst>
              </a:tr>
              <a:tr h="993940">
                <a:tc>
                  <a:txBody>
                    <a:bodyPr/>
                    <a:lstStyle/>
                    <a:p>
                      <a:pPr algn="l">
                        <a:lnSpc>
                          <a:spcPct val="150000"/>
                        </a:lnSpc>
                      </a:pPr>
                      <a:r>
                        <a:rPr lang="vi-VN" sz="2500">
                          <a:effectLst/>
                        </a:rPr>
                        <a:t>Cấu trúc Dữ liệu Cơ bản</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Phi cấu trúc</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Cấu trúc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133534306"/>
                  </a:ext>
                </a:extLst>
              </a:tr>
              <a:tr h="1966546">
                <a:tc>
                  <a:txBody>
                    <a:bodyPr/>
                    <a:lstStyle/>
                    <a:p>
                      <a:pPr algn="l">
                        <a:lnSpc>
                          <a:spcPct val="150000"/>
                        </a:lnSpc>
                      </a:pPr>
                      <a:r>
                        <a:rPr lang="vi-VN" sz="2500">
                          <a:effectLst/>
                        </a:rPr>
                        <a:t>Cơ chế Truy xuất</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Tương đồng ngữ nghĩa (tìm kiếm vector), tìm kiếm từ khóa</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Duyệt đồ thị (BFS, DFS), khớp mẫu (Cypher), có thể kết hợp tìm kiếm vector </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2293535969"/>
                  </a:ext>
                </a:extLst>
              </a:tr>
              <a:tr h="1480243">
                <a:tc>
                  <a:txBody>
                    <a:bodyPr/>
                    <a:lstStyle/>
                    <a:p>
                      <a:pPr algn="l">
                        <a:lnSpc>
                          <a:spcPct val="150000"/>
                        </a:lnSpc>
                      </a:pPr>
                      <a:r>
                        <a:rPr lang="vi-VN" sz="2500" dirty="0">
                          <a:effectLst/>
                        </a:rPr>
                        <a:t>Xử lý Mối quan hệ &amp; Ngữ cảnh</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Bỏ qua mối quan hệ cấu trúc rõ ràng; ngữ cảnh giới hạn trong đoạn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Tận dụng mối quan hệ rõ ràng; ngữ cảnh sâu hơn thông qua cấu trúc đồ thị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3550672714"/>
                  </a:ext>
                </a:extLst>
              </a:tr>
              <a:tr h="993940">
                <a:tc>
                  <a:txBody>
                    <a:bodyPr/>
                    <a:lstStyle/>
                    <a:p>
                      <a:pPr algn="l">
                        <a:lnSpc>
                          <a:spcPct val="150000"/>
                        </a:lnSpc>
                      </a:pPr>
                      <a:r>
                        <a:rPr lang="vi-VN" sz="2500">
                          <a:effectLst/>
                        </a:rPr>
                        <a:t>Hiệu suất QA Đơn bước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Tốt</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Kém</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15907525"/>
                  </a:ext>
                </a:extLst>
              </a:tr>
              <a:tr h="507637">
                <a:tc>
                  <a:txBody>
                    <a:bodyPr/>
                    <a:lstStyle/>
                    <a:p>
                      <a:pPr algn="l">
                        <a:lnSpc>
                          <a:spcPct val="150000"/>
                        </a:lnSpc>
                      </a:pPr>
                      <a:r>
                        <a:rPr lang="vi-VN" sz="2500">
                          <a:effectLst/>
                        </a:rPr>
                        <a:t>Hiệu suất QA Đa bước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Kém </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Tốt</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748888192"/>
                  </a:ext>
                </a:extLst>
              </a:tr>
              <a:tr h="1480243">
                <a:tc>
                  <a:txBody>
                    <a:bodyPr/>
                    <a:lstStyle/>
                    <a:p>
                      <a:pPr algn="l">
                        <a:lnSpc>
                          <a:spcPct val="150000"/>
                        </a:lnSpc>
                      </a:pPr>
                      <a:r>
                        <a:rPr lang="vi-VN" sz="2500">
                          <a:effectLst/>
                        </a:rPr>
                        <a:t>Điểm yếu Chính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"Mù" mối quan hệ, hạn chế ngữ cảnh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Phụ thuộc chất lượng đồ thị, phức tạp hơn, chi phí xây dựng đồ thị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3553473031"/>
                  </a:ext>
                </a:extLst>
              </a:tr>
            </a:tbl>
          </a:graphicData>
        </a:graphic>
      </p:graphicFrame>
    </p:spTree>
    <p:extLst>
      <p:ext uri="{BB962C8B-B14F-4D97-AF65-F5344CB8AC3E}">
        <p14:creationId xmlns:p14="http://schemas.microsoft.com/office/powerpoint/2010/main" val="206684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3.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1125200" cy="1846659"/>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3.1. </a:t>
            </a:r>
            <a:r>
              <a:rPr lang="en-US" sz="4000" dirty="0" err="1">
                <a:latin typeface="Arial" panose="020B0604020202020204" pitchFamily="34" charset="0"/>
                <a:cs typeface="Arial" panose="020B0604020202020204" pitchFamily="34" charset="0"/>
              </a:rPr>
              <a:t>Phương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pháp</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giải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quyết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bài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toán</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3.2. </a:t>
            </a:r>
            <a:r>
              <a:rPr lang="en-US" sz="4000" dirty="0" err="1">
                <a:latin typeface="Arial" panose="020B0604020202020204" pitchFamily="34" charset="0"/>
                <a:cs typeface="Arial" panose="020B0604020202020204" pitchFamily="34" charset="0"/>
              </a:rPr>
              <a:t>Quy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trình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thực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hiện</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3.1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giải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quyết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toán</a:t>
            </a:r>
            <a:endParaRPr lang="en-US" sz="5600" b="1" spc="95" dirty="0">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C82308E-7F83-4F39-B646-EC180D2E4063}"/>
              </a:ext>
            </a:extLst>
          </p:cNvPr>
          <p:cNvSpPr txBox="1"/>
          <p:nvPr/>
        </p:nvSpPr>
        <p:spPr>
          <a:xfrm>
            <a:off x="1128336" y="1497052"/>
            <a:ext cx="9082464" cy="7626831"/>
          </a:xfrm>
          <a:prstGeom prst="rect">
            <a:avLst/>
          </a:prstGeom>
          <a:noFill/>
        </p:spPr>
        <p:txBody>
          <a:bodyPr wrap="square" rtlCol="0">
            <a:spAutoFit/>
          </a:bodyPr>
          <a:lstStyle/>
          <a:p>
            <a:pPr algn="just">
              <a:lnSpc>
                <a:spcPct val="150000"/>
              </a:lnSpc>
            </a:pPr>
            <a:r>
              <a:rPr lang="vi-VN" sz="3000" dirty="0">
                <a:solidFill>
                  <a:srgbClr val="000000"/>
                </a:solidFill>
                <a:effectLst/>
                <a:latin typeface="Times New Roman" panose="02020603050405020304" pitchFamily="18" charset="0"/>
                <a:ea typeface="Times New Roman" panose="02020603050405020304" pitchFamily="18" charset="0"/>
              </a:rPr>
              <a:t>Để giải quyết bài toán chúng em xây dựng một hệ thống, gồm các thành phần sau đây:</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Agent: </a:t>
            </a:r>
            <a:r>
              <a:rPr lang="vi-VN" sz="3000" b="1" dirty="0">
                <a:solidFill>
                  <a:srgbClr val="1B1C1D"/>
                </a:solidFill>
                <a:latin typeface="Times New Roman" panose="02020603050405020304" pitchFamily="18" charset="0"/>
                <a:ea typeface="Times New Roman" panose="02020603050405020304" pitchFamily="18" charset="0"/>
              </a:rPr>
              <a:t>C</a:t>
            </a:r>
            <a:r>
              <a:rPr lang="vi-VN" sz="3000" dirty="0">
                <a:solidFill>
                  <a:srgbClr val="1B1C1D"/>
                </a:solidFill>
                <a:effectLst/>
                <a:latin typeface="Times New Roman" panose="02020603050405020304" pitchFamily="18" charset="0"/>
                <a:ea typeface="Times New Roman" panose="02020603050405020304" pitchFamily="18" charset="0"/>
              </a:rPr>
              <a:t>hịu trách nhiệm ra quyết định.</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Retriever Bank:</a:t>
            </a:r>
            <a:r>
              <a:rPr lang="vi-VN" sz="3000" dirty="0">
                <a:solidFill>
                  <a:srgbClr val="000000"/>
                </a:solidFill>
                <a:effectLst/>
                <a:latin typeface="Times New Roman" panose="02020603050405020304" pitchFamily="18" charset="0"/>
                <a:ea typeface="Times New Roman" panose="02020603050405020304" pitchFamily="18" charset="0"/>
              </a:rPr>
              <a:t> </a:t>
            </a:r>
            <a:r>
              <a:rPr lang="en-US" sz="3000" dirty="0">
                <a:solidFill>
                  <a:srgbClr val="1B1C1D"/>
                </a:solidFill>
                <a:effectLst/>
                <a:latin typeface="Times New Roman" panose="02020603050405020304" pitchFamily="18" charset="0"/>
                <a:ea typeface="Times New Roman" panose="02020603050405020304" pitchFamily="18" charset="0"/>
              </a:rPr>
              <a:t>T</a:t>
            </a:r>
            <a:r>
              <a:rPr lang="vi-VN" sz="3000" dirty="0">
                <a:solidFill>
                  <a:srgbClr val="1B1C1D"/>
                </a:solidFill>
                <a:effectLst/>
                <a:latin typeface="Times New Roman" panose="02020603050405020304" pitchFamily="18" charset="0"/>
                <a:ea typeface="Times New Roman" panose="02020603050405020304" pitchFamily="18" charset="0"/>
              </a:rPr>
              <a:t>ập hợp các mô-đun truy xuất, bao gồm một module truy xuất văn bản và một module truy xuất đồ thị.</a:t>
            </a:r>
            <a:endParaRPr lang="vi-VN" sz="3000" baseline="30000" dirty="0">
              <a:solidFill>
                <a:srgbClr val="575B5F"/>
              </a:solidFill>
              <a:latin typeface="Times New Roman" panose="02020603050405020304" pitchFamily="18" charset="0"/>
              <a:ea typeface="Times New Roman" panose="02020603050405020304" pitchFamily="18" charset="0"/>
            </a:endParaRP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Generator:</a:t>
            </a:r>
            <a:r>
              <a:rPr lang="vi-VN" sz="3000" dirty="0">
                <a:solidFill>
                  <a:srgbClr val="1B1C1D"/>
                </a:solidFill>
                <a:effectLst/>
                <a:latin typeface="Times New Roman" panose="02020603050405020304" pitchFamily="18" charset="0"/>
                <a:ea typeface="Times New Roman" panose="02020603050405020304" pitchFamily="18" charset="0"/>
              </a:rPr>
              <a:t> LLM tổng hợp câu trả lời cuối cùng. </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Critic Module:</a:t>
            </a:r>
            <a:r>
              <a:rPr lang="vi-VN" sz="3000" dirty="0">
                <a:solidFill>
                  <a:srgbClr val="000000"/>
                </a:solidFill>
                <a:effectLst/>
                <a:latin typeface="Times New Roman" panose="02020603050405020304" pitchFamily="18" charset="0"/>
                <a:ea typeface="Times New Roman" panose="02020603050405020304" pitchFamily="18" charset="0"/>
              </a:rPr>
              <a:t> </a:t>
            </a:r>
            <a:r>
              <a:rPr lang="vi-VN" sz="3000" dirty="0">
                <a:solidFill>
                  <a:srgbClr val="1B1C1D"/>
                </a:solidFill>
                <a:effectLst/>
                <a:latin typeface="Times New Roman" panose="02020603050405020304" pitchFamily="18" charset="0"/>
                <a:ea typeface="Times New Roman" panose="02020603050405020304" pitchFamily="18" charset="0"/>
              </a:rPr>
              <a:t>Thành phần đánh giá và cung cấp phản hồi. Chức năng của nó là đánh giá kết quả đầu ra của Generator và cung cấp hướng dẫn sửa chữa cho Agent nếu câu trả lời bị coi là không chính xác.</a:t>
            </a:r>
            <a:endParaRPr lang="vi-VN" sz="3000" dirty="0">
              <a:solidFill>
                <a:srgbClr val="000000"/>
              </a:solidFill>
              <a:effectLst/>
              <a:latin typeface="Times New Roman" panose="02020603050405020304" pitchFamily="18" charset="0"/>
              <a:ea typeface="SimSun" panose="02010600030101010101" pitchFamily="2" charset="-122"/>
            </a:endParaRPr>
          </a:p>
        </p:txBody>
      </p:sp>
      <p:pic>
        <p:nvPicPr>
          <p:cNvPr id="10" name="Picture 9">
            <a:extLst>
              <a:ext uri="{FF2B5EF4-FFF2-40B4-BE49-F238E27FC236}">
                <a16:creationId xmlns:a16="http://schemas.microsoft.com/office/drawing/2014/main" id="{AEB67AEA-EFC0-4D14-8BDB-B933BB49F6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5600" y="1120264"/>
            <a:ext cx="7467600" cy="91476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pic>
        <p:nvPicPr>
          <p:cNvPr id="9" name="Picture 8">
            <a:extLst>
              <a:ext uri="{FF2B5EF4-FFF2-40B4-BE49-F238E27FC236}">
                <a16:creationId xmlns:a16="http://schemas.microsoft.com/office/drawing/2014/main" id="{B8886973-0EDA-452E-9412-8AD30953F0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546113"/>
            <a:ext cx="15925800" cy="266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3.1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790700"/>
            <a:ext cx="12649200" cy="4656788"/>
          </a:xfrm>
          <a:prstGeom prst="rect">
            <a:avLst/>
          </a:prstGeom>
          <a:noFill/>
        </p:spPr>
        <p:txBody>
          <a:bodyPr wrap="square" rtlCol="0">
            <a:spAutoFit/>
          </a:bodyPr>
          <a:lstStyle/>
          <a:p>
            <a:pPr marL="285750" indent="-285750">
              <a:buFont typeface="Arial" panose="020B0604020202020204" pitchFamily="34" charset="0"/>
              <a:buChar char="•"/>
            </a:pPr>
            <a:r>
              <a:rPr lang="vi-VN" sz="3200" b="1" dirty="0"/>
              <a:t>Chuẩn bị mô hình gốc</a:t>
            </a:r>
          </a:p>
          <a:p>
            <a:pPr lvl="0"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Dựa trên tầm quan trọng của các thành phần trong kiến trúc, chúng em sẽ quyết định sử dụng mô hình:</a:t>
            </a:r>
          </a:p>
          <a:p>
            <a:pPr lvl="0"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Agent: Gemini-1.5-flash</a:t>
            </a:r>
          </a:p>
          <a:p>
            <a:pPr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Validator: Gemini-1.5-flash</a:t>
            </a:r>
          </a:p>
          <a:p>
            <a:pPr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Commentor: Gemini-1.5-flash</a:t>
            </a:r>
          </a:p>
          <a:p>
            <a:pPr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Generator: Gemini-1.5-flash</a:t>
            </a:r>
          </a:p>
        </p:txBody>
      </p:sp>
    </p:spTree>
    <p:extLst>
      <p:ext uri="{BB962C8B-B14F-4D97-AF65-F5344CB8AC3E}">
        <p14:creationId xmlns:p14="http://schemas.microsoft.com/office/powerpoint/2010/main" val="2365931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790700"/>
            <a:ext cx="12649200" cy="2579296"/>
          </a:xfrm>
          <a:prstGeom prst="rect">
            <a:avLst/>
          </a:prstGeom>
          <a:noFill/>
        </p:spPr>
        <p:txBody>
          <a:bodyPr wrap="square" rtlCol="0">
            <a:spAutoFit/>
          </a:bodyPr>
          <a:lstStyle/>
          <a:p>
            <a:pPr marL="285750" indent="-285750">
              <a:buFont typeface="Arial" panose="020B0604020202020204" pitchFamily="34" charset="0"/>
              <a:buChar char="•"/>
            </a:pPr>
            <a:r>
              <a:rPr lang="vi-VN" sz="3200" b="1" dirty="0"/>
              <a:t>Chuẩn bị tập dữ liệu</a:t>
            </a:r>
          </a:p>
          <a:p>
            <a:pPr lvl="0" algn="just" fontAlgn="base">
              <a:lnSpc>
                <a:spcPct val="150000"/>
              </a:lnSpc>
              <a:buSzPts val="1000"/>
              <a:tabLst>
                <a:tab pos="457200" algn="l"/>
              </a:tabLst>
            </a:pPr>
            <a:r>
              <a:rPr lang="vi-VN" sz="3000" dirty="0">
                <a:solidFill>
                  <a:srgbClr val="000000"/>
                </a:solidFill>
                <a:effectLst/>
                <a:latin typeface="Times New Roman" panose="02020603050405020304" pitchFamily="18" charset="0"/>
                <a:ea typeface="Times New Roman" panose="02020603050405020304" pitchFamily="18" charset="0"/>
              </a:rPr>
              <a:t>Tập dữ liệu là sổ tay sinh viên Nông Lâm 2024:</a:t>
            </a:r>
            <a:endParaRPr lang="vi-VN" sz="3000" dirty="0">
              <a:solidFill>
                <a:srgbClr val="000000"/>
              </a:solidFill>
              <a:latin typeface="Times New Roman" panose="02020603050405020304" pitchFamily="18" charset="0"/>
              <a:ea typeface="SimSun" panose="02010600030101010101" pitchFamily="2" charset="-122"/>
            </a:endParaRPr>
          </a:p>
          <a:p>
            <a:pPr lvl="0" algn="just" fontAlgn="base">
              <a:lnSpc>
                <a:spcPct val="150000"/>
              </a:lnSpc>
              <a:buSzPts val="1000"/>
              <a:tabLst>
                <a:tab pos="457200" algn="l"/>
              </a:tabLst>
            </a:pPr>
            <a:r>
              <a:rPr lang="vi-VN" sz="3000" u="sng" dirty="0">
                <a:solidFill>
                  <a:srgbClr val="000000"/>
                </a:solidFill>
                <a:effectLst/>
                <a:latin typeface="Times New Roman" panose="02020603050405020304" pitchFamily="18" charset="0"/>
                <a:ea typeface="Times New Roman" panose="02020603050405020304" pitchFamily="18" charset="0"/>
                <a:hlinkClick r:id="rId4"/>
              </a:rPr>
              <a:t>https://nls.hcmuaf.edu.vn/contents.php?ur=nls&amp;ids=42921</a:t>
            </a:r>
            <a:r>
              <a:rPr lang="vi-VN" sz="3000" dirty="0">
                <a:solidFill>
                  <a:srgbClr val="000000"/>
                </a:solidFill>
                <a:effectLst/>
                <a:latin typeface="Times New Roman" panose="02020603050405020304" pitchFamily="18" charset="0"/>
                <a:ea typeface="Times New Roman" panose="02020603050405020304" pitchFamily="18" charset="0"/>
              </a:rPr>
              <a:t>.</a:t>
            </a:r>
            <a:endParaRPr lang="vi-VN" sz="3000" dirty="0">
              <a:solidFill>
                <a:srgbClr val="000000"/>
              </a:solidFill>
              <a:effectLst/>
              <a:latin typeface="Times New Roman" panose="02020603050405020304" pitchFamily="18" charset="0"/>
              <a:ea typeface="SimSun" panose="02010600030101010101" pitchFamily="2" charset="-122"/>
            </a:endParaRPr>
          </a:p>
          <a:p>
            <a:pPr lvl="0" algn="just" fontAlgn="base">
              <a:lnSpc>
                <a:spcPct val="150000"/>
              </a:lnSpc>
              <a:buSzPts val="1000"/>
              <a:tabLst>
                <a:tab pos="457200" algn="l"/>
              </a:tabLst>
            </a:pPr>
            <a:r>
              <a:rPr lang="vi-VN" sz="3000" dirty="0">
                <a:solidFill>
                  <a:srgbClr val="000000"/>
                </a:solidFill>
                <a:effectLst/>
                <a:latin typeface="Times New Roman" panose="02020603050405020304" pitchFamily="18" charset="0"/>
                <a:ea typeface="Times New Roman" panose="02020603050405020304" pitchFamily="18" charset="0"/>
              </a:rPr>
              <a:t>Gồm 76 trang. Nhưng chỉ lấy 65 trang(bỏ 9 trang đầu và 2 trang cuối).</a:t>
            </a:r>
            <a:endParaRPr lang="vi-VN" sz="3000" dirty="0">
              <a:solidFill>
                <a:srgbClr val="000000"/>
              </a:solidFill>
              <a:effectLst/>
              <a:latin typeface="Times New Roman" panose="02020603050405020304" pitchFamily="18" charset="0"/>
              <a:ea typeface="SimSun" panose="02010600030101010101" pitchFamily="2" charset="-122"/>
            </a:endParaRPr>
          </a:p>
        </p:txBody>
      </p:sp>
      <p:sp>
        <p:nvSpPr>
          <p:cNvPr id="15" name="TextBox 14">
            <a:extLst>
              <a:ext uri="{FF2B5EF4-FFF2-40B4-BE49-F238E27FC236}">
                <a16:creationId xmlns:a16="http://schemas.microsoft.com/office/drawing/2014/main" id="{D7E13CFE-EB8B-4227-BE8A-7BF6DF2E7078}"/>
              </a:ext>
            </a:extLst>
          </p:cNvPr>
          <p:cNvSpPr txBox="1"/>
          <p:nvPr/>
        </p:nvSpPr>
        <p:spPr>
          <a:xfrm>
            <a:off x="1447800" y="5010825"/>
            <a:ext cx="12649200" cy="1046440"/>
          </a:xfrm>
          <a:prstGeom prst="rect">
            <a:avLst/>
          </a:prstGeom>
          <a:noFill/>
        </p:spPr>
        <p:txBody>
          <a:bodyPr wrap="square" rtlCol="0">
            <a:spAutoFit/>
          </a:bodyPr>
          <a:lstStyle/>
          <a:p>
            <a:pPr marL="285750" indent="-285750">
              <a:buFont typeface="Arial" panose="020B0604020202020204" pitchFamily="34" charset="0"/>
              <a:buChar char="•"/>
            </a:pPr>
            <a:r>
              <a:rPr lang="vi-VN" sz="3200" b="1" dirty="0">
                <a:solidFill>
                  <a:srgbClr val="000000"/>
                </a:solidFill>
                <a:effectLst/>
                <a:latin typeface="Times New Roman" panose="02020603050405020304" pitchFamily="18" charset="0"/>
                <a:ea typeface="Times New Roman" panose="02020603050405020304" pitchFamily="18" charset="0"/>
              </a:rPr>
              <a:t>Tiền x</a:t>
            </a:r>
            <a:r>
              <a:rPr lang="vi-VN" sz="3200" b="1" dirty="0">
                <a:solidFill>
                  <a:srgbClr val="000000"/>
                </a:solidFill>
                <a:latin typeface="Times New Roman" panose="02020603050405020304" pitchFamily="18" charset="0"/>
                <a:ea typeface="Times New Roman" panose="02020603050405020304" pitchFamily="18" charset="0"/>
              </a:rPr>
              <a:t>ử lý dữ liệu</a:t>
            </a:r>
            <a:endParaRPr lang="vi-VN" sz="3000" b="1" dirty="0">
              <a:solidFill>
                <a:srgbClr val="000000"/>
              </a:solidFill>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vi-VN" sz="3000" dirty="0">
              <a:solidFill>
                <a:srgbClr val="000000"/>
              </a:solidFill>
              <a:effectLst/>
              <a:latin typeface="Times New Roman" panose="02020603050405020304" pitchFamily="18" charset="0"/>
              <a:ea typeface="SimSun" panose="02010600030101010101" pitchFamily="2" charset="-122"/>
            </a:endParaRPr>
          </a:p>
        </p:txBody>
      </p:sp>
      <p:pic>
        <p:nvPicPr>
          <p:cNvPr id="16" name="Picture 15">
            <a:extLst>
              <a:ext uri="{FF2B5EF4-FFF2-40B4-BE49-F238E27FC236}">
                <a16:creationId xmlns:a16="http://schemas.microsoft.com/office/drawing/2014/main" id="{17F6F715-23A1-4B2F-998C-86EF4D6342A7}"/>
              </a:ext>
            </a:extLst>
          </p:cNvPr>
          <p:cNvPicPr/>
          <p:nvPr/>
        </p:nvPicPr>
        <p:blipFill>
          <a:blip r:embed="rId5">
            <a:extLst>
              <a:ext uri="{28A0092B-C50C-407E-A947-70E740481C1C}">
                <a14:useLocalDpi xmlns:a14="http://schemas.microsoft.com/office/drawing/2010/main" val="0"/>
              </a:ext>
            </a:extLst>
          </a:blip>
          <a:stretch>
            <a:fillRect/>
          </a:stretch>
        </p:blipFill>
        <p:spPr>
          <a:xfrm>
            <a:off x="1714500" y="6057265"/>
            <a:ext cx="12115800" cy="3615179"/>
          </a:xfrm>
          <a:prstGeom prst="rect">
            <a:avLst/>
          </a:prstGeom>
        </p:spPr>
      </p:pic>
    </p:spTree>
    <p:extLst>
      <p:ext uri="{BB962C8B-B14F-4D97-AF65-F5344CB8AC3E}">
        <p14:creationId xmlns:p14="http://schemas.microsoft.com/office/powerpoint/2010/main" val="1635809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3.1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giải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quyết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toán</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447800" y="1790700"/>
            <a:ext cx="12649200" cy="4524315"/>
          </a:xfrm>
          <a:prstGeom prst="rect">
            <a:avLst/>
          </a:prstGeom>
          <a:noFill/>
        </p:spPr>
        <p:txBody>
          <a:bodyPr wrap="square" rtlCol="0">
            <a:spAutoFit/>
          </a:bodyPr>
          <a:lstStyle/>
          <a:p>
            <a:pPr marL="285750" indent="-285750">
              <a:buFont typeface="Arial" panose="020B0604020202020204" pitchFamily="34" charset="0"/>
              <a:buChar char="•"/>
            </a:pPr>
            <a:r>
              <a:rPr lang="vi-VN" sz="3200" b="1" dirty="0"/>
              <a:t>Lưu vào cơ sở dữ liệu vector</a:t>
            </a:r>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r>
              <a:rPr lang="vi-VN" sz="3200" b="1" dirty="0"/>
              <a:t>Lưu vào cơ sở dữ liệu đồ thị</a:t>
            </a:r>
          </a:p>
        </p:txBody>
      </p:sp>
      <p:pic>
        <p:nvPicPr>
          <p:cNvPr id="5" name="Picture 4">
            <a:extLst>
              <a:ext uri="{FF2B5EF4-FFF2-40B4-BE49-F238E27FC236}">
                <a16:creationId xmlns:a16="http://schemas.microsoft.com/office/drawing/2014/main" id="{DAB12336-8AFB-406F-8A9F-141C3E0E5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3811"/>
            <a:ext cx="10812742" cy="2579690"/>
          </a:xfrm>
          <a:prstGeom prst="rect">
            <a:avLst/>
          </a:prstGeom>
        </p:spPr>
      </p:pic>
      <p:pic>
        <p:nvPicPr>
          <p:cNvPr id="11" name="Picture 10">
            <a:extLst>
              <a:ext uri="{FF2B5EF4-FFF2-40B4-BE49-F238E27FC236}">
                <a16:creationId xmlns:a16="http://schemas.microsoft.com/office/drawing/2014/main" id="{8D002EDF-A29A-44F6-929B-44EB9E95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799" y="6411849"/>
            <a:ext cx="10794741" cy="2589279"/>
          </a:xfrm>
          <a:prstGeom prst="rect">
            <a:avLst/>
          </a:prstGeom>
        </p:spPr>
      </p:pic>
    </p:spTree>
    <p:extLst>
      <p:ext uri="{BB962C8B-B14F-4D97-AF65-F5344CB8AC3E}">
        <p14:creationId xmlns:p14="http://schemas.microsoft.com/office/powerpoint/2010/main" val="45410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3.1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giải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quyết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toán</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447800" y="1790700"/>
            <a:ext cx="12649200" cy="3046988"/>
          </a:xfrm>
          <a:prstGeom prst="rect">
            <a:avLst/>
          </a:prstGeom>
          <a:noFill/>
        </p:spPr>
        <p:txBody>
          <a:bodyPr wrap="square" rtlCol="0">
            <a:spAutoFit/>
          </a:bodyPr>
          <a:lstStyle/>
          <a:p>
            <a:pPr marL="285750" indent="-285750">
              <a:buFont typeface="Arial" panose="020B0604020202020204" pitchFamily="34" charset="0"/>
              <a:buChar char="•"/>
            </a:pPr>
            <a:r>
              <a:rPr lang="vi-VN" sz="3200" b="1" dirty="0"/>
              <a:t>So sánh và đánh giá với kiến trúc RAG và GRAG truyền thống</a:t>
            </a:r>
          </a:p>
          <a:p>
            <a:endParaRPr lang="vi-VN" sz="3200" b="1" dirty="0"/>
          </a:p>
          <a:p>
            <a:pPr marL="1371600" lvl="2" indent="-457200">
              <a:buFontTx/>
              <a:buChar char="-"/>
            </a:pPr>
            <a:r>
              <a:rPr lang="vi-VN" sz="3200" dirty="0"/>
              <a:t>So sánh và đánh giá trên độ tương đồng</a:t>
            </a:r>
          </a:p>
          <a:p>
            <a:pPr marL="1371600" lvl="2" indent="-457200">
              <a:buFontTx/>
              <a:buChar char="-"/>
            </a:pPr>
            <a:r>
              <a:rPr lang="vi-VN" sz="3200" dirty="0"/>
              <a:t>So sánh và đánh giá trên accuracy</a:t>
            </a:r>
          </a:p>
          <a:p>
            <a:pPr marL="1371600" lvl="2" indent="-457200">
              <a:buFontTx/>
              <a:buChar char="-"/>
            </a:pPr>
            <a:r>
              <a:rPr lang="vi-VN" sz="3200" dirty="0"/>
              <a:t>So sánh và đánh giá trên hallucination</a:t>
            </a:r>
          </a:p>
          <a:p>
            <a:pPr marL="1371600" lvl="2" indent="-457200">
              <a:buFontTx/>
              <a:buChar char="-"/>
            </a:pPr>
            <a:r>
              <a:rPr lang="vi-VN" sz="3200" dirty="0"/>
              <a:t>So sánh và đánh giá trên missing</a:t>
            </a:r>
          </a:p>
        </p:txBody>
      </p:sp>
    </p:spTree>
    <p:extLst>
      <p:ext uri="{BB962C8B-B14F-4D97-AF65-F5344CB8AC3E}">
        <p14:creationId xmlns:p14="http://schemas.microsoft.com/office/powerpoint/2010/main" val="1357927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2070317"/>
            <a:ext cx="15153732" cy="4832028"/>
          </a:xfrm>
          <a:prstGeom prst="rect">
            <a:avLst/>
          </a:prstGeom>
        </p:spPr>
        <p:txBody>
          <a:bodyPr lIns="0" tIns="0" rIns="0" bIns="0" rtlCol="0" anchor="t">
            <a:spAutoFit/>
          </a:bodyPr>
          <a:lstStyle/>
          <a:p>
            <a:pPr algn="ctr">
              <a:lnSpc>
                <a:spcPct val="150000"/>
              </a:lnSpc>
            </a:pPr>
            <a:r>
              <a:rPr lang="en-US" sz="5400" b="1" dirty="0">
                <a:latin typeface="Arial" panose="020B0604020202020204" pitchFamily="34" charset="0"/>
                <a:cs typeface="Arial" panose="020B0604020202020204" pitchFamily="34" charset="0"/>
              </a:rPr>
              <a:t>ĐỀ </a:t>
            </a:r>
            <a:r>
              <a:rPr lang="en-US" sz="5400" b="1" dirty="0" err="1">
                <a:latin typeface="Arial" panose="020B0604020202020204" pitchFamily="34" charset="0"/>
                <a:cs typeface="Arial" panose="020B0604020202020204" pitchFamily="34" charset="0"/>
              </a:rPr>
              <a:t>TÀI:Xây</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dựng</a:t>
            </a:r>
            <a:r>
              <a:rPr lang="en-US" sz="5400" b="1" dirty="0">
                <a:latin typeface="Arial" panose="020B0604020202020204" pitchFamily="34" charset="0"/>
                <a:cs typeface="Arial" panose="020B0604020202020204" pitchFamily="34" charset="0"/>
              </a:rPr>
              <a:t> chatbot </a:t>
            </a:r>
            <a:r>
              <a:rPr lang="en-US" sz="5400" b="1" dirty="0" err="1">
                <a:latin typeface="Arial" panose="020B0604020202020204" pitchFamily="34" charset="0"/>
                <a:cs typeface="Arial" panose="020B0604020202020204" pitchFamily="34" charset="0"/>
              </a:rPr>
              <a:t>tư</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vấn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học</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vụ</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Nông</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Lâm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kết</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hợp</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giữa</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hệ</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thống</a:t>
            </a:r>
            <a:r>
              <a:rPr lang="en-US" sz="5400" b="1" dirty="0">
                <a:latin typeface="Arial" panose="020B0604020202020204" pitchFamily="34" charset="0"/>
                <a:cs typeface="Arial" panose="020B0604020202020204" pitchFamily="34" charset="0"/>
              </a:rPr>
              <a:t> GRAG(Graph Retrieval-Augmented Generation) </a:t>
            </a:r>
            <a:r>
              <a:rPr lang="en-US" sz="5400" b="1" dirty="0" err="1">
                <a:latin typeface="Arial" panose="020B0604020202020204" pitchFamily="34" charset="0"/>
                <a:cs typeface="Arial" panose="020B0604020202020204" pitchFamily="34" charset="0"/>
              </a:rPr>
              <a:t>và</a:t>
            </a:r>
            <a:r>
              <a:rPr lang="en-US" sz="5400" b="1" dirty="0">
                <a:latin typeface="Arial" panose="020B0604020202020204" pitchFamily="34" charset="0"/>
                <a:cs typeface="Arial" panose="020B0604020202020204" pitchFamily="34" charset="0"/>
              </a:rPr>
              <a:t> RAG(Retrieval-Augmented Generation)</a:t>
            </a:r>
            <a:endParaRPr lang="en-US" sz="54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1265520" y="7830803"/>
            <a:ext cx="9324432" cy="1077218"/>
          </a:xfrm>
          <a:prstGeom prst="rect">
            <a:avLst/>
          </a:prstGeom>
        </p:spPr>
        <p:txBody>
          <a:bodyPr wrap="square" lIns="0" tIns="0" rIns="0" bIns="0" rtlCol="0" anchor="t">
            <a:spAutoFit/>
          </a:bodyPr>
          <a:lstStyle/>
          <a:p>
            <a:pPr algn="ctr"/>
            <a:r>
              <a:rPr lang="en-US" sz="3500" dirty="0">
                <a:latin typeface="Arial" panose="020B0604020202020204" pitchFamily="34" charset="0"/>
                <a:cs typeface="Arial" panose="020B0604020202020204" pitchFamily="34" charset="0"/>
              </a:rPr>
              <a:t>GVHD:</a:t>
            </a:r>
          </a:p>
          <a:p>
            <a:pPr algn="ctr"/>
            <a:r>
              <a:rPr lang="en-US" sz="3500" dirty="0" err="1">
                <a:latin typeface="Arial" panose="020B0604020202020204" pitchFamily="34" charset="0"/>
                <a:cs typeface="Arial" panose="020B0604020202020204" pitchFamily="34" charset="0"/>
              </a:rPr>
              <a:t>ThS</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Song</a:t>
            </a:r>
          </a:p>
        </p:txBody>
      </p:sp>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sp>
        <p:nvSpPr>
          <p:cNvPr id="14" name="TextBox 7"/>
          <p:cNvSpPr txBox="1"/>
          <p:nvPr/>
        </p:nvSpPr>
        <p:spPr>
          <a:xfrm>
            <a:off x="10962231" y="7575741"/>
            <a:ext cx="6695532" cy="1615827"/>
          </a:xfrm>
          <a:prstGeom prst="rect">
            <a:avLst/>
          </a:prstGeom>
        </p:spPr>
        <p:txBody>
          <a:bodyPr wrap="square" lIns="0" tIns="0" rIns="0" bIns="0" rtlCol="0" anchor="t">
            <a:spAutoFit/>
          </a:bodyPr>
          <a:lstStyle/>
          <a:p>
            <a:pPr algn="ctr"/>
            <a:r>
              <a:rPr lang="en-US" sz="3500" dirty="0" err="1">
                <a:latin typeface="Arial" panose="020B0604020202020204" pitchFamily="34" charset="0"/>
                <a:cs typeface="Arial" panose="020B0604020202020204" pitchFamily="34" charset="0"/>
              </a:rPr>
              <a:t>Sinh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hiện</a:t>
            </a:r>
            <a:r>
              <a:rPr lang="en-US" sz="3500" dirty="0">
                <a:latin typeface="Arial" panose="020B0604020202020204" pitchFamily="34" charset="0"/>
                <a:cs typeface="Arial" panose="020B0604020202020204" pitchFamily="34" charset="0"/>
              </a:rPr>
              <a:t> : </a:t>
            </a:r>
          </a:p>
          <a:p>
            <a:r>
              <a:rPr lang="en-US" sz="3500" dirty="0">
                <a:latin typeface="Arial" panose="020B0604020202020204" pitchFamily="34" charset="0"/>
                <a:cs typeface="Arial" panose="020B0604020202020204" pitchFamily="34" charset="0"/>
              </a:rPr>
              <a:t>Cao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Nam  - 21130448</a:t>
            </a:r>
          </a:p>
          <a:p>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Pha</a:t>
            </a:r>
            <a:r>
              <a:rPr lang="en-US" sz="3500" dirty="0">
                <a:latin typeface="Arial" panose="020B0604020202020204" pitchFamily="34" charset="0"/>
                <a:cs typeface="Arial" panose="020B0604020202020204" pitchFamily="34" charset="0"/>
              </a:rPr>
              <a:t> - 21130467</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44"/>
    </mc:Choice>
    <mc:Fallback xmlns="">
      <p:transition spd="slow" advTm="16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 </a:t>
            </a:r>
            <a:r>
              <a:rPr lang="en-US" sz="5600" b="1" dirty="0" err="1">
                <a:latin typeface="Arial" panose="020B0604020202020204" pitchFamily="34" charset="0"/>
                <a:cs typeface="Arial" panose="020B0604020202020204" pitchFamily="34" charset="0"/>
              </a:rPr>
              <a:t>Triển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khai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385765" y="1104900"/>
            <a:ext cx="16154400" cy="173259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4.1. </a:t>
            </a:r>
            <a:r>
              <a:rPr lang="en-US" sz="4000" dirty="0" err="1">
                <a:latin typeface="Arial" panose="020B0604020202020204" pitchFamily="34" charset="0"/>
                <a:cs typeface="Arial" panose="020B0604020202020204" pitchFamily="34" charset="0"/>
              </a:rPr>
              <a:t>Huấn luyện mô hình</a:t>
            </a:r>
          </a:p>
          <a:p>
            <a:pPr marL="269875">
              <a:lnSpc>
                <a:spcPct val="150000"/>
              </a:lnSpc>
            </a:pPr>
            <a:r>
              <a:rPr lang="en-US" sz="4000" dirty="0">
                <a:latin typeface="Arial" panose="020B0604020202020204" pitchFamily="34" charset="0"/>
                <a:cs typeface="Arial" panose="020B0604020202020204" pitchFamily="34" charset="0"/>
              </a:rPr>
              <a:t>4.2. Xây dựng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Huấn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luyện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hình</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9144000" cy="1802130"/>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4.1.1 </a:t>
            </a:r>
            <a:r>
              <a:rPr lang="en-US" sz="4000" dirty="0" err="1">
                <a:latin typeface="Arial" panose="020B0604020202020204" pitchFamily="34" charset="0"/>
                <a:cs typeface="Arial" panose="020B0604020202020204" pitchFamily="34" charset="0"/>
                <a:sym typeface="+mn-ea"/>
              </a:rPr>
              <a:t>Quá</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huấn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luyện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giai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đoạn</a:t>
            </a:r>
            <a:r>
              <a:rPr lang="en-US" sz="4000" dirty="0">
                <a:latin typeface="Arial" panose="020B0604020202020204" pitchFamily="34" charset="0"/>
                <a:cs typeface="Arial" panose="020B0604020202020204" pitchFamily="34" charset="0"/>
                <a:sym typeface="+mn-ea"/>
              </a:rPr>
              <a:t> 1:</a:t>
            </a:r>
            <a:endParaRPr lang="en-US" sz="4000" dirty="0">
              <a:latin typeface="Arial" panose="020B0604020202020204" pitchFamily="34" charset="0"/>
              <a:cs typeface="Arial" panose="020B0604020202020204" pitchFamily="34" charset="0"/>
            </a:endParaRPr>
          </a:p>
        </p:txBody>
      </p:sp>
      <p:pic>
        <p:nvPicPr>
          <p:cNvPr id="151" name="Picture 6"/>
          <p:cNvPicPr>
            <a:picLocks noChangeAspect="1"/>
          </p:cNvPicPr>
          <p:nvPr/>
        </p:nvPicPr>
        <p:blipFill>
          <a:blip r:embed="rId3"/>
          <a:stretch>
            <a:fillRect/>
          </a:stretch>
        </p:blipFill>
        <p:spPr>
          <a:xfrm>
            <a:off x="9829800" y="266700"/>
            <a:ext cx="7696200" cy="9867068"/>
          </a:xfrm>
          <a:prstGeom prst="rect">
            <a:avLst/>
          </a:prstGeom>
          <a:noFill/>
          <a:ln>
            <a:noFill/>
          </a:ln>
        </p:spPr>
      </p:pic>
      <p:sp>
        <p:nvSpPr>
          <p:cNvPr id="9" name="TextBox 7"/>
          <p:cNvSpPr txBox="1"/>
          <p:nvPr/>
        </p:nvSpPr>
        <p:spPr>
          <a:xfrm>
            <a:off x="914400" y="4914900"/>
            <a:ext cx="9226550" cy="3819525"/>
          </a:xfrm>
          <a:prstGeom prst="rect">
            <a:avLst/>
          </a:prstGeom>
        </p:spPr>
        <p:txBody>
          <a:bodyPr wrap="square" lIns="0" tIns="0" rIns="0" bIns="0" rtlCol="0" anchor="t">
            <a:noAutofit/>
          </a:bodyPr>
          <a:lstStyle/>
          <a:p>
            <a:pPr marL="269875">
              <a:lnSpc>
                <a:spcPct val="150000"/>
              </a:lnSpc>
            </a:pPr>
            <a:r>
              <a:rPr lang="en-US" sz="4000">
                <a:latin typeface="Arial" panose="020B0604020202020204" pitchFamily="34" charset="0"/>
                <a:cs typeface="Arial" panose="020B0604020202020204" pitchFamily="34" charset="0"/>
                <a:sym typeface="+mn-ea"/>
              </a:rPr>
              <a:t>Mô hình học cách giảm khoảng cách giữa câu gốc và câu tích cực, đồng thời tăng khoảng cách giữa câu gốc và câu tiêu cực.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Huấn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luyện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hình</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9144000" cy="1802130"/>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4.1.2 </a:t>
            </a:r>
            <a:r>
              <a:rPr lang="en-US" sz="4000" dirty="0" err="1">
                <a:latin typeface="Arial" panose="020B0604020202020204" pitchFamily="34" charset="0"/>
                <a:cs typeface="Arial" panose="020B0604020202020204" pitchFamily="34" charset="0"/>
                <a:sym typeface="+mn-ea"/>
              </a:rPr>
              <a:t>Quá</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huấn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luyện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giai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đoạn</a:t>
            </a:r>
            <a:r>
              <a:rPr lang="en-US" sz="4000" dirty="0">
                <a:latin typeface="Arial" panose="020B0604020202020204" pitchFamily="34" charset="0"/>
                <a:cs typeface="Arial" panose="020B0604020202020204" pitchFamily="34" charset="0"/>
                <a:sym typeface="+mn-ea"/>
              </a:rPr>
              <a:t> 2:</a:t>
            </a:r>
            <a:endParaRPr lang="en-US" sz="40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627" y="190501"/>
            <a:ext cx="8040362" cy="9906000"/>
          </a:xfrm>
          <a:prstGeom prst="rect">
            <a:avLst/>
          </a:prstGeom>
        </p:spPr>
      </p:pic>
      <p:sp>
        <p:nvSpPr>
          <p:cNvPr id="8" name="TextBox 7"/>
          <p:cNvSpPr txBox="1"/>
          <p:nvPr/>
        </p:nvSpPr>
        <p:spPr>
          <a:xfrm>
            <a:off x="762000" y="5600984"/>
            <a:ext cx="9144000" cy="1802130"/>
          </a:xfrm>
          <a:prstGeom prst="rect">
            <a:avLst/>
          </a:prstGeom>
        </p:spPr>
        <p:txBody>
          <a:bodyPr wrap="square" lIns="0" tIns="0" rIns="0" bIns="0" rtlCol="0" anchor="t">
            <a:noAutofit/>
          </a:bodyPr>
          <a:lstStyle/>
          <a:p>
            <a:pPr marL="269875">
              <a:lnSpc>
                <a:spcPct val="150000"/>
              </a:lnSpc>
            </a:pPr>
            <a:r>
              <a:rPr lang="en-US" sz="4000">
                <a:latin typeface="Arial" panose="020B0604020202020204" pitchFamily="34" charset="0"/>
                <a:cs typeface="Arial" panose="020B0604020202020204" pitchFamily="34" charset="0"/>
                <a:sym typeface="+mn-ea"/>
              </a:rPr>
              <a:t>Cho phép mô hình học từ nhiều ví dụ tiêu cực (negative)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Huấn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luyện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hình</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9144000" cy="1802130"/>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4.1.2 </a:t>
            </a:r>
            <a:r>
              <a:rPr lang="en-US" sz="4000" dirty="0" err="1">
                <a:latin typeface="Arial" panose="020B0604020202020204" pitchFamily="34" charset="0"/>
                <a:cs typeface="Arial" panose="020B0604020202020204" pitchFamily="34" charset="0"/>
                <a:sym typeface="+mn-ea"/>
              </a:rPr>
              <a:t>Quá</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huấn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luyện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giai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đoạn</a:t>
            </a:r>
            <a:r>
              <a:rPr lang="en-US" sz="4000" dirty="0">
                <a:latin typeface="Arial" panose="020B0604020202020204" pitchFamily="34" charset="0"/>
                <a:cs typeface="Arial" panose="020B0604020202020204" pitchFamily="34" charset="0"/>
                <a:sym typeface="+mn-ea"/>
              </a:rPr>
              <a:t> 3:</a:t>
            </a:r>
            <a:endParaRPr lang="en-US" sz="40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stretch>
            <a:fillRect/>
          </a:stretch>
        </p:blipFill>
        <p:spPr>
          <a:xfrm>
            <a:off x="9843655" y="342900"/>
            <a:ext cx="7660602" cy="9533728"/>
          </a:xfrm>
          <a:prstGeom prst="rect">
            <a:avLst/>
          </a:prstGeom>
          <a:noFill/>
          <a:ln>
            <a:noFill/>
          </a:ln>
        </p:spPr>
      </p:pic>
      <p:sp>
        <p:nvSpPr>
          <p:cNvPr id="5" name="TextBox 7"/>
          <p:cNvSpPr txBox="1"/>
          <p:nvPr/>
        </p:nvSpPr>
        <p:spPr>
          <a:xfrm>
            <a:off x="588010" y="5143500"/>
            <a:ext cx="9256395" cy="3015615"/>
          </a:xfrm>
          <a:prstGeom prst="rect">
            <a:avLst/>
          </a:prstGeom>
        </p:spPr>
        <p:txBody>
          <a:bodyPr wrap="square" lIns="0" tIns="0" rIns="0" bIns="0" rtlCol="0" anchor="t">
            <a:noAutofit/>
          </a:bodyPr>
          <a:lstStyle/>
          <a:p>
            <a:pPr marL="269875">
              <a:lnSpc>
                <a:spcPct val="150000"/>
              </a:lnSpc>
            </a:pPr>
            <a:r>
              <a:rPr lang="en-US" sz="4000">
                <a:latin typeface="Arial" panose="020B0604020202020204" pitchFamily="34" charset="0"/>
                <a:cs typeface="Arial" panose="020B0604020202020204" pitchFamily="34" charset="0"/>
                <a:sym typeface="+mn-ea"/>
              </a:rPr>
              <a:t>Giúp mô hình có thể tạo ra các nhúng sát với điểm số nhãn thực tế nhất điểm càng cao thì các cặp càng giống nhau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Huấn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luyện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hình</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9144000" cy="1802130"/>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4.1.2 </a:t>
            </a:r>
            <a:r>
              <a:rPr lang="en-US" sz="4000" dirty="0" err="1">
                <a:latin typeface="Arial" panose="020B0604020202020204" pitchFamily="34" charset="0"/>
                <a:cs typeface="Arial" panose="020B0604020202020204" pitchFamily="34" charset="0"/>
                <a:sym typeface="+mn-ea"/>
              </a:rPr>
              <a:t>Quá</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huấn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luyện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giai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đoạn</a:t>
            </a:r>
            <a:r>
              <a:rPr lang="en-US" sz="4000" dirty="0">
                <a:latin typeface="Arial" panose="020B0604020202020204" pitchFamily="34" charset="0"/>
                <a:cs typeface="Arial" panose="020B0604020202020204" pitchFamily="34" charset="0"/>
                <a:sym typeface="+mn-ea"/>
              </a:rPr>
              <a:t> 4:</a:t>
            </a:r>
            <a:endParaRPr lang="en-US" sz="4000" dirty="0">
              <a:latin typeface="Arial" panose="020B0604020202020204" pitchFamily="34" charset="0"/>
              <a:cs typeface="Arial" panose="020B0604020202020204" pitchFamily="34" charset="0"/>
            </a:endParaRPr>
          </a:p>
        </p:txBody>
      </p:sp>
      <p:pic>
        <p:nvPicPr>
          <p:cNvPr id="8" name="Picture 12"/>
          <p:cNvPicPr>
            <a:picLocks noChangeAspect="1"/>
          </p:cNvPicPr>
          <p:nvPr/>
        </p:nvPicPr>
        <p:blipFill>
          <a:blip r:embed="rId3"/>
          <a:stretch>
            <a:fillRect/>
          </a:stretch>
        </p:blipFill>
        <p:spPr>
          <a:xfrm>
            <a:off x="9829801" y="159897"/>
            <a:ext cx="7620000" cy="10023598"/>
          </a:xfrm>
          <a:prstGeom prst="rect">
            <a:avLst/>
          </a:prstGeom>
          <a:noFill/>
          <a:ln>
            <a:noFill/>
          </a:ln>
        </p:spPr>
      </p:pic>
      <p:sp>
        <p:nvSpPr>
          <p:cNvPr id="5" name="TextBox 7"/>
          <p:cNvSpPr txBox="1"/>
          <p:nvPr/>
        </p:nvSpPr>
        <p:spPr>
          <a:xfrm>
            <a:off x="381000" y="4686300"/>
            <a:ext cx="9214485" cy="3873500"/>
          </a:xfrm>
          <a:prstGeom prst="rect">
            <a:avLst/>
          </a:prstGeom>
        </p:spPr>
        <p:txBody>
          <a:bodyPr wrap="square" lIns="0" tIns="0" rIns="0" bIns="0" rtlCol="0" anchor="t">
            <a:noAutofit/>
          </a:bodyPr>
          <a:lstStyle/>
          <a:p>
            <a:pPr marL="269875">
              <a:lnSpc>
                <a:spcPct val="150000"/>
              </a:lnSpc>
            </a:pPr>
            <a:r>
              <a:rPr lang="en-US" sz="4000">
                <a:latin typeface="Arial" panose="020B0604020202020204" pitchFamily="34" charset="0"/>
                <a:cs typeface="Arial" panose="020B0604020202020204" pitchFamily="34" charset="0"/>
                <a:sym typeface="+mn-ea"/>
              </a:rPr>
              <a:t>Giúp cho mô hình trở nên mạnh mẽ hơn, và hiệu suất cao ngay cả khi gặp các tình huống ngữ nghĩa phức tạp hoặc dữ liệu mới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6" name="TextBox 7"/>
          <p:cNvSpPr txBox="1"/>
          <p:nvPr/>
        </p:nvSpPr>
        <p:spPr>
          <a:xfrm>
            <a:off x="762000" y="1039409"/>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4.1.5. </a:t>
            </a:r>
            <a:r>
              <a:rPr lang="en-US" sz="4000" dirty="0" err="1">
                <a:latin typeface="Arial" panose="020B0604020202020204" pitchFamily="34" charset="0"/>
                <a:cs typeface="Arial" panose="020B0604020202020204" pitchFamily="34" charset="0"/>
              </a:rPr>
              <a:t>Đánh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giá</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toàn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bộ</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quá</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trình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huấn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luyện</a:t>
            </a:r>
            <a:endParaRPr lang="en-US" sz="4000" dirty="0">
              <a:latin typeface="Arial" panose="020B0604020202020204" pitchFamily="34" charset="0"/>
              <a:cs typeface="Arial" panose="020B0604020202020204" pitchFamily="34" charset="0"/>
            </a:endParaRPr>
          </a:p>
        </p:txBody>
      </p:sp>
      <p:sp>
        <p:nvSpPr>
          <p:cNvPr id="5" name="Rectangle 4"/>
          <p:cNvSpPr/>
          <p:nvPr/>
        </p:nvSpPr>
        <p:spPr>
          <a:xfrm>
            <a:off x="3529821" y="2524070"/>
            <a:ext cx="2553970" cy="629920"/>
          </a:xfrm>
          <a:prstGeom prst="rect">
            <a:avLst/>
          </a:prstGeom>
        </p:spPr>
        <p:txBody>
          <a:bodyPr wrap="none">
            <a:spAutoFit/>
          </a:bodyPr>
          <a:lstStyle/>
          <a:p>
            <a:r>
              <a:rPr lang="en-US" sz="3500" dirty="0">
                <a:latin typeface="Arial" panose="020B0604020202020204" pitchFamily="34" charset="0"/>
                <a:cs typeface="Arial" panose="020B0604020202020204" pitchFamily="34" charset="0"/>
              </a:rPr>
              <a:t>training loss</a:t>
            </a:r>
          </a:p>
        </p:txBody>
      </p:sp>
      <p:sp>
        <p:nvSpPr>
          <p:cNvPr id="10" name="Rectangle 9"/>
          <p:cNvSpPr/>
          <p:nvPr/>
        </p:nvSpPr>
        <p:spPr>
          <a:xfrm>
            <a:off x="13108347" y="2524070"/>
            <a:ext cx="3005951" cy="630942"/>
          </a:xfrm>
          <a:prstGeom prst="rect">
            <a:avLst/>
          </a:prstGeom>
        </p:spPr>
        <p:txBody>
          <a:bodyPr wrap="none">
            <a:spAutoFit/>
          </a:bodyPr>
          <a:lstStyle/>
          <a:p>
            <a:r>
              <a:rPr lang="en-US" sz="3500" dirty="0">
                <a:latin typeface="Arial" panose="020B0604020202020204" pitchFamily="34" charset="0"/>
                <a:cs typeface="Arial" panose="020B0604020202020204" pitchFamily="34" charset="0"/>
              </a:rPr>
              <a:t>validation loss</a:t>
            </a:r>
          </a:p>
        </p:txBody>
      </p:sp>
      <p:pic>
        <p:nvPicPr>
          <p:cNvPr id="54" name="Picture 2"/>
          <p:cNvPicPr>
            <a:picLocks noChangeAspect="1"/>
          </p:cNvPicPr>
          <p:nvPr/>
        </p:nvPicPr>
        <p:blipFill>
          <a:blip r:embed="rId3"/>
          <a:stretch>
            <a:fillRect/>
          </a:stretch>
        </p:blipFill>
        <p:spPr>
          <a:xfrm>
            <a:off x="126838" y="3424774"/>
            <a:ext cx="8985250" cy="5735320"/>
          </a:xfrm>
          <a:prstGeom prst="rect">
            <a:avLst/>
          </a:prstGeom>
          <a:noFill/>
          <a:ln>
            <a:noFill/>
          </a:ln>
        </p:spPr>
      </p:pic>
      <p:pic>
        <p:nvPicPr>
          <p:cNvPr id="55" name="Picture 3"/>
          <p:cNvPicPr>
            <a:picLocks noChangeAspect="1"/>
          </p:cNvPicPr>
          <p:nvPr/>
        </p:nvPicPr>
        <p:blipFill>
          <a:blip r:embed="rId4"/>
          <a:stretch>
            <a:fillRect/>
          </a:stretch>
        </p:blipFill>
        <p:spPr>
          <a:xfrm>
            <a:off x="9303230" y="3424774"/>
            <a:ext cx="8984770" cy="5735320"/>
          </a:xfrm>
          <a:prstGeom prst="rect">
            <a:avLst/>
          </a:prstGeom>
          <a:noFill/>
          <a:ln>
            <a:noFill/>
          </a:ln>
        </p:spPr>
      </p:pic>
      <p:sp>
        <p:nvSpPr>
          <p:cNvPr id="4" name="Text Box 3"/>
          <p:cNvSpPr txBox="1"/>
          <p:nvPr/>
        </p:nvSpPr>
        <p:spPr>
          <a:xfrm>
            <a:off x="1431290" y="9422176"/>
            <a:ext cx="15717520" cy="629920"/>
          </a:xfrm>
          <a:prstGeom prst="rect">
            <a:avLst/>
          </a:prstGeom>
          <a:noFill/>
        </p:spPr>
        <p:txBody>
          <a:bodyPr wrap="square" rtlCol="0" anchor="t">
            <a:spAutoFit/>
          </a:bodyPr>
          <a:lstStyle/>
          <a:p>
            <a:pPr algn="ctr"/>
            <a:r>
              <a:rPr lang="en-US" sz="3500" dirty="0" err="1">
                <a:latin typeface="Arial" panose="020B0604020202020204" pitchFamily="34" charset="0"/>
                <a:cs typeface="Arial" panose="020B0604020202020204" pitchFamily="34" charset="0"/>
                <a:sym typeface="+mn-ea"/>
              </a:rPr>
              <a:t>Chỉ số loss</a:t>
            </a:r>
            <a:r>
              <a:rPr lang="en-US" sz="3500" dirty="0">
                <a:latin typeface="Arial" panose="020B0604020202020204" pitchFamily="34" charset="0"/>
                <a:cs typeface="Arial" panose="020B0604020202020204" pitchFamily="34" charset="0"/>
                <a:sym typeface="+mn-ea"/>
              </a:rPr>
              <a:t> qua </a:t>
            </a:r>
            <a:r>
              <a:rPr lang="en-US" sz="3500" dirty="0" err="1">
                <a:latin typeface="Arial" panose="020B0604020202020204" pitchFamily="34" charset="0"/>
                <a:cs typeface="Arial" panose="020B0604020202020204" pitchFamily="34" charset="0"/>
                <a:sym typeface="+mn-ea"/>
              </a:rPr>
              <a:t>từng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giai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đoạn</a:t>
            </a:r>
          </a:p>
        </p:txBody>
      </p:sp>
      <p:sp>
        <p:nvSpPr>
          <p:cNvPr id="11" name="TextBox 7"/>
          <p:cNvSpPr txBox="1"/>
          <p:nvPr/>
        </p:nvSpPr>
        <p:spPr>
          <a:xfrm>
            <a:off x="381000" y="0"/>
            <a:ext cx="14325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Huấn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luyện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hình</a:t>
            </a:r>
            <a:endParaRPr lang="en-US" sz="5600" b="1" spc="95"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6" name="TextBox 7"/>
          <p:cNvSpPr txBox="1"/>
          <p:nvPr/>
        </p:nvSpPr>
        <p:spPr>
          <a:xfrm>
            <a:off x="762000" y="1039409"/>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4.1.5. </a:t>
            </a:r>
            <a:r>
              <a:rPr lang="en-US" sz="4000" dirty="0" err="1">
                <a:latin typeface="Arial" panose="020B0604020202020204" pitchFamily="34" charset="0"/>
                <a:cs typeface="Arial" panose="020B0604020202020204" pitchFamily="34" charset="0"/>
              </a:rPr>
              <a:t>Đánh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giá</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toàn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bộ</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quá</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trình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huấn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luyện</a:t>
            </a:r>
            <a:endParaRPr lang="en-US" sz="4000" dirty="0">
              <a:latin typeface="Arial" panose="020B0604020202020204" pitchFamily="34" charset="0"/>
              <a:cs typeface="Arial" panose="020B0604020202020204" pitchFamily="34" charset="0"/>
            </a:endParaRPr>
          </a:p>
        </p:txBody>
      </p:sp>
      <p:sp>
        <p:nvSpPr>
          <p:cNvPr id="11" name="TextBox 7"/>
          <p:cNvSpPr txBox="1"/>
          <p:nvPr/>
        </p:nvSpPr>
        <p:spPr>
          <a:xfrm>
            <a:off x="381000" y="0"/>
            <a:ext cx="14325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Huấn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luyện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hình</a:t>
            </a:r>
            <a:endParaRPr lang="en-US" sz="5600" b="1" spc="95" dirty="0">
              <a:solidFill>
                <a:srgbClr val="FF0000"/>
              </a:solidFill>
              <a:latin typeface="Arial" panose="020B0604020202020204" pitchFamily="34" charset="0"/>
              <a:cs typeface="Arial" panose="020B0604020202020204" pitchFamily="34" charset="0"/>
            </a:endParaRPr>
          </a:p>
        </p:txBody>
      </p:sp>
      <p:pic>
        <p:nvPicPr>
          <p:cNvPr id="12" name="Picture 4"/>
          <p:cNvPicPr>
            <a:picLocks noChangeAspect="1"/>
          </p:cNvPicPr>
          <p:nvPr/>
        </p:nvPicPr>
        <p:blipFill>
          <a:blip r:embed="rId3"/>
          <a:stretch>
            <a:fillRect/>
          </a:stretch>
        </p:blipFill>
        <p:spPr>
          <a:xfrm>
            <a:off x="115438" y="3429359"/>
            <a:ext cx="9003265" cy="5821429"/>
          </a:xfrm>
          <a:prstGeom prst="rect">
            <a:avLst/>
          </a:prstGeom>
          <a:noFill/>
          <a:ln>
            <a:noFill/>
          </a:ln>
        </p:spPr>
      </p:pic>
      <p:pic>
        <p:nvPicPr>
          <p:cNvPr id="13" name="Picture 5"/>
          <p:cNvPicPr>
            <a:picLocks noChangeAspect="1"/>
          </p:cNvPicPr>
          <p:nvPr/>
        </p:nvPicPr>
        <p:blipFill>
          <a:blip r:embed="rId4"/>
          <a:stretch>
            <a:fillRect/>
          </a:stretch>
        </p:blipFill>
        <p:spPr>
          <a:xfrm>
            <a:off x="9106234" y="3429359"/>
            <a:ext cx="9098833" cy="5821429"/>
          </a:xfrm>
          <a:prstGeom prst="rect">
            <a:avLst/>
          </a:prstGeom>
          <a:noFill/>
          <a:ln>
            <a:noFill/>
          </a:ln>
        </p:spPr>
      </p:pic>
      <p:sp>
        <p:nvSpPr>
          <p:cNvPr id="14" name="Rectangle 13"/>
          <p:cNvSpPr/>
          <p:nvPr/>
        </p:nvSpPr>
        <p:spPr>
          <a:xfrm>
            <a:off x="2986974" y="2586939"/>
            <a:ext cx="3007555" cy="630942"/>
          </a:xfrm>
          <a:prstGeom prst="rect">
            <a:avLst/>
          </a:prstGeom>
        </p:spPr>
        <p:txBody>
          <a:bodyPr wrap="none">
            <a:spAutoFit/>
          </a:bodyPr>
          <a:lstStyle/>
          <a:p>
            <a:r>
              <a:rPr lang="en-US" sz="3500" dirty="0">
                <a:latin typeface="Arial" panose="020B0604020202020204" pitchFamily="34" charset="0"/>
                <a:cs typeface="Arial" panose="020B0604020202020204" pitchFamily="34" charset="0"/>
              </a:rPr>
              <a:t>Person</a:t>
            </a:r>
            <a:r>
              <a:rPr lang="en-US" sz="3500" dirty="0"/>
              <a:t> </a:t>
            </a:r>
            <a:r>
              <a:rPr lang="en-US" sz="3500" dirty="0">
                <a:latin typeface="Arial" panose="020B0604020202020204" pitchFamily="34" charset="0"/>
                <a:cs typeface="Arial" panose="020B0604020202020204" pitchFamily="34" charset="0"/>
              </a:rPr>
              <a:t>cosine</a:t>
            </a:r>
          </a:p>
        </p:txBody>
      </p:sp>
      <p:sp>
        <p:nvSpPr>
          <p:cNvPr id="15" name="Rectangle 14"/>
          <p:cNvSpPr/>
          <p:nvPr/>
        </p:nvSpPr>
        <p:spPr>
          <a:xfrm>
            <a:off x="12115800" y="2586939"/>
            <a:ext cx="3680816" cy="630942"/>
          </a:xfrm>
          <a:prstGeom prst="rect">
            <a:avLst/>
          </a:prstGeom>
        </p:spPr>
        <p:txBody>
          <a:bodyPr wrap="none">
            <a:spAutoFit/>
          </a:bodyPr>
          <a:lstStyle/>
          <a:p>
            <a:r>
              <a:rPr lang="en-US" sz="3500" dirty="0">
                <a:latin typeface="Arial" panose="020B0604020202020204" pitchFamily="34" charset="0"/>
                <a:cs typeface="Arial" panose="020B0604020202020204" pitchFamily="34" charset="0"/>
              </a:rPr>
              <a:t>Spearman cosine</a:t>
            </a:r>
          </a:p>
        </p:txBody>
      </p:sp>
      <p:sp>
        <p:nvSpPr>
          <p:cNvPr id="16" name="Rectangle 15"/>
          <p:cNvSpPr/>
          <p:nvPr/>
        </p:nvSpPr>
        <p:spPr>
          <a:xfrm>
            <a:off x="1539216" y="9336304"/>
            <a:ext cx="14967559" cy="630942"/>
          </a:xfrm>
          <a:prstGeom prst="rect">
            <a:avLst/>
          </a:prstGeom>
        </p:spPr>
        <p:txBody>
          <a:bodyPr wrap="none">
            <a:spAutoFit/>
          </a:bodyPr>
          <a:lstStyle/>
          <a:p>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tương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quan</a:t>
            </a:r>
            <a:r>
              <a:rPr lang="en-US" sz="3500" dirty="0">
                <a:latin typeface="Arial" panose="020B0604020202020204" pitchFamily="34" charset="0"/>
                <a:cs typeface="Arial" panose="020B0604020202020204" pitchFamily="34" charset="0"/>
              </a:rPr>
              <a:t> Person Cosine </a:t>
            </a:r>
            <a:r>
              <a:rPr lang="en-US" sz="3500" dirty="0" err="1">
                <a:latin typeface="Arial" panose="020B0604020202020204" pitchFamily="34" charset="0"/>
                <a:cs typeface="Arial" panose="020B0604020202020204" pitchFamily="34" charset="0"/>
              </a:rPr>
              <a:t>và</a:t>
            </a:r>
            <a:r>
              <a:rPr lang="en-US" sz="3500" dirty="0">
                <a:latin typeface="Arial" panose="020B0604020202020204" pitchFamily="34" charset="0"/>
                <a:cs typeface="Arial" panose="020B0604020202020204" pitchFamily="34" charset="0"/>
              </a:rPr>
              <a:t> Spearman Cosine qua </a:t>
            </a:r>
            <a:r>
              <a:rPr lang="en-US" sz="3500" dirty="0" err="1">
                <a:latin typeface="Arial" panose="020B0604020202020204" pitchFamily="34" charset="0"/>
                <a:cs typeface="Arial" panose="020B0604020202020204" pitchFamily="34" charset="0"/>
              </a:rPr>
              <a:t>từng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giai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đoạn</a:t>
            </a:r>
            <a:endParaRPr lang="en-US" sz="3500" dirty="0">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96012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Huấn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luyện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hình</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09600" y="1114282"/>
            <a:ext cx="13182600" cy="716928"/>
          </a:xfrm>
          <a:prstGeom prst="rect">
            <a:avLst/>
          </a:prstGeom>
        </p:spPr>
        <p:txBody>
          <a:bodyPr wrap="square" lIns="0" tIns="0" rIns="0" bIns="0" rtlCol="0" anchor="t">
            <a:spAutoFit/>
          </a:bodyPr>
          <a:lstStyle/>
          <a:p>
            <a:pPr marL="269875">
              <a:lnSpc>
                <a:spcPct val="130000"/>
              </a:lnSpc>
            </a:pPr>
            <a:r>
              <a:rPr lang="en-US" sz="4000" dirty="0">
                <a:latin typeface="Arial" panose="020B0604020202020204" pitchFamily="34" charset="0"/>
                <a:cs typeface="Arial" panose="020B0604020202020204" pitchFamily="34" charset="0"/>
              </a:rPr>
              <a:t>4.1.6. So </a:t>
            </a:r>
            <a:r>
              <a:rPr lang="en-US" sz="4000" dirty="0" err="1">
                <a:latin typeface="Arial" panose="020B0604020202020204" pitchFamily="34" charset="0"/>
                <a:cs typeface="Arial" panose="020B0604020202020204" pitchFamily="34" charset="0"/>
              </a:rPr>
              <a:t>sánh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với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các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mô</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hình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nhúng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Tiếng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Việt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khác</a:t>
            </a:r>
            <a:endParaRPr lang="en-US" sz="4000" dirty="0">
              <a:latin typeface="Arial" panose="020B0604020202020204" pitchFamily="34" charset="0"/>
              <a:cs typeface="Arial" panose="020B0604020202020204" pitchFamily="34" charset="0"/>
            </a:endParaRPr>
          </a:p>
        </p:txBody>
      </p:sp>
      <p:sp>
        <p:nvSpPr>
          <p:cNvPr id="4" name="Rectangle 3"/>
          <p:cNvSpPr/>
          <p:nvPr/>
        </p:nvSpPr>
        <p:spPr>
          <a:xfrm>
            <a:off x="4876800" y="9494902"/>
            <a:ext cx="9376285" cy="461665"/>
          </a:xfrm>
          <a:prstGeom prst="rect">
            <a:avLst/>
          </a:prstGeom>
        </p:spPr>
        <p:txBody>
          <a:bodyPr wrap="none">
            <a:spAutoFit/>
          </a:bodyPr>
          <a:lstStyle/>
          <a:p>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Spearman Cosine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a:t>
            </a:r>
            <a:endParaRPr lang="en-US" sz="2400" dirty="0">
              <a:latin typeface="Arial" panose="020B0604020202020204" pitchFamily="34" charset="0"/>
              <a:cs typeface="Arial" panose="020B0604020202020204" pitchFamily="34" charset="0"/>
            </a:endParaRPr>
          </a:p>
        </p:txBody>
      </p:sp>
      <p:pic>
        <p:nvPicPr>
          <p:cNvPr id="9" name="Picture 8"/>
          <p:cNvPicPr/>
          <p:nvPr/>
        </p:nvPicPr>
        <p:blipFill>
          <a:blip r:embed="rId3"/>
          <a:stretch>
            <a:fillRect/>
          </a:stretch>
        </p:blipFill>
        <p:spPr>
          <a:xfrm>
            <a:off x="2667000" y="1930282"/>
            <a:ext cx="12725400" cy="75308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96012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Huấn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luyện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hình</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09600" y="1058443"/>
            <a:ext cx="13182600" cy="716928"/>
          </a:xfrm>
          <a:prstGeom prst="rect">
            <a:avLst/>
          </a:prstGeom>
        </p:spPr>
        <p:txBody>
          <a:bodyPr wrap="square" lIns="0" tIns="0" rIns="0" bIns="0" rtlCol="0" anchor="t">
            <a:spAutoFit/>
          </a:bodyPr>
          <a:lstStyle/>
          <a:p>
            <a:pPr marL="269875">
              <a:lnSpc>
                <a:spcPct val="130000"/>
              </a:lnSpc>
            </a:pPr>
            <a:r>
              <a:rPr lang="en-US" sz="4000" dirty="0">
                <a:latin typeface="Arial" panose="020B0604020202020204" pitchFamily="34" charset="0"/>
                <a:cs typeface="Arial" panose="020B0604020202020204" pitchFamily="34" charset="0"/>
              </a:rPr>
              <a:t>4.1.6. So </a:t>
            </a:r>
            <a:r>
              <a:rPr lang="en-US" sz="4000" dirty="0" err="1">
                <a:latin typeface="Arial" panose="020B0604020202020204" pitchFamily="34" charset="0"/>
                <a:cs typeface="Arial" panose="020B0604020202020204" pitchFamily="34" charset="0"/>
              </a:rPr>
              <a:t>sánh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với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các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mô</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hình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nhúng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Tiếng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Việt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khác</a:t>
            </a:r>
            <a:endParaRPr lang="en-US" sz="4000" dirty="0">
              <a:latin typeface="Arial" panose="020B0604020202020204" pitchFamily="34" charset="0"/>
              <a:cs typeface="Arial" panose="020B0604020202020204" pitchFamily="34" charset="0"/>
            </a:endParaRPr>
          </a:p>
        </p:txBody>
      </p:sp>
      <p:sp>
        <p:nvSpPr>
          <p:cNvPr id="4" name="Rectangle 3"/>
          <p:cNvSpPr/>
          <p:nvPr/>
        </p:nvSpPr>
        <p:spPr>
          <a:xfrm>
            <a:off x="6019800" y="9461102"/>
            <a:ext cx="8725466" cy="461665"/>
          </a:xfrm>
          <a:prstGeom prst="rect">
            <a:avLst/>
          </a:prstGeom>
        </p:spPr>
        <p:txBody>
          <a:bodyPr wrap="none">
            <a:spAutoFit/>
          </a:bodyPr>
          <a:lstStyle/>
          <a:p>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Person Cosine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a:t>
            </a:r>
            <a:endParaRPr lang="en-US" sz="2400" dirty="0">
              <a:latin typeface="Arial" panose="020B0604020202020204" pitchFamily="34" charset="0"/>
              <a:cs typeface="Arial" panose="020B0604020202020204" pitchFamily="34" charset="0"/>
            </a:endParaRPr>
          </a:p>
        </p:txBody>
      </p:sp>
      <p:pic>
        <p:nvPicPr>
          <p:cNvPr id="8" name="Picture 7"/>
          <p:cNvPicPr/>
          <p:nvPr/>
        </p:nvPicPr>
        <p:blipFill>
          <a:blip r:embed="rId3"/>
          <a:stretch>
            <a:fillRect/>
          </a:stretch>
        </p:blipFill>
        <p:spPr>
          <a:xfrm>
            <a:off x="3355186" y="1960267"/>
            <a:ext cx="11854934" cy="74332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7016664"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Tạo</a:t>
            </a:r>
            <a:r>
              <a:rPr lang="en-US" sz="3500" dirty="0">
                <a:latin typeface="Arial" panose="020B0604020202020204" pitchFamily="34" charset="0"/>
                <a:cs typeface="Arial" panose="020B0604020202020204" pitchFamily="34" charset="0"/>
              </a:rPr>
              <a:t> tri </a:t>
            </a:r>
            <a:r>
              <a:rPr lang="en-US" sz="3500" dirty="0" err="1">
                <a:latin typeface="Arial" panose="020B0604020202020204" pitchFamily="34" charset="0"/>
                <a:cs typeface="Arial" panose="020B0604020202020204" pitchFamily="34" charset="0"/>
              </a:rPr>
              <a:t>thức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từ</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ngoài</a:t>
            </a:r>
            <a:endParaRPr lang="en-US" sz="3500" dirty="0">
              <a:latin typeface="Arial" panose="020B0604020202020204" pitchFamily="34" charset="0"/>
              <a:cs typeface="Arial" panose="020B0604020202020204" pitchFamily="34" charset="0"/>
            </a:endParaRPr>
          </a:p>
        </p:txBody>
      </p:sp>
      <p:pic>
        <p:nvPicPr>
          <p:cNvPr id="10" name="Picture 9"/>
          <p:cNvPicPr/>
          <p:nvPr/>
        </p:nvPicPr>
        <p:blipFill>
          <a:blip r:embed="rId3"/>
          <a:stretch>
            <a:fillRect/>
          </a:stretch>
        </p:blipFill>
        <p:spPr>
          <a:xfrm>
            <a:off x="3108183" y="2891997"/>
            <a:ext cx="10820400" cy="6572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5638800" y="571500"/>
            <a:ext cx="7076532" cy="1292662"/>
          </a:xfrm>
          <a:prstGeom prst="rect">
            <a:avLst/>
          </a:prstGeom>
        </p:spPr>
        <p:txBody>
          <a:bodyPr wrap="square" lIns="0" tIns="0" rIns="0" bIns="0" rtlCol="0" anchor="t">
            <a:spAutoFit/>
          </a:bodyPr>
          <a:lstStyle/>
          <a:p>
            <a:pPr algn="ctr">
              <a:lnSpc>
                <a:spcPct val="150000"/>
              </a:lnSpc>
            </a:pPr>
            <a:r>
              <a:rPr lang="en-US" sz="5600" b="1" dirty="0" err="1">
                <a:latin typeface="Arial" panose="020B0604020202020204" pitchFamily="34" charset="0"/>
                <a:cs typeface="Arial" panose="020B0604020202020204" pitchFamily="34" charset="0"/>
              </a:rPr>
              <a:t>Nội</a:t>
            </a:r>
            <a:r>
              <a:rPr lang="en-US" sz="5600" b="1" dirty="0">
                <a:latin typeface="Arial" panose="020B0604020202020204" pitchFamily="34" charset="0"/>
                <a:cs typeface="Arial" panose="020B0604020202020204" pitchFamily="34" charset="0"/>
              </a:rPr>
              <a:t> dung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bày</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2971800" y="2247900"/>
            <a:ext cx="9324432" cy="6463308"/>
          </a:xfrm>
          <a:prstGeom prst="rect">
            <a:avLst/>
          </a:prstGeom>
        </p:spPr>
        <p:txBody>
          <a:bodyPr wrap="square" lIns="0" tIns="0" rIns="0" bIns="0" rtlCol="0" anchor="t">
            <a:spAutoFit/>
          </a:bodyPr>
          <a:lstStyle/>
          <a:p>
            <a:pPr marL="742950" indent="-473075">
              <a:lnSpc>
                <a:spcPct val="150000"/>
              </a:lnSpc>
              <a:buFont typeface="+mj-lt"/>
              <a:buAutoNum type="arabicPeriod"/>
            </a:pPr>
            <a:r>
              <a:rPr lang="vi-VN" sz="4000" dirty="0"/>
              <a:t>GIỚI THIỆU ĐỀ TÀI</a:t>
            </a:r>
          </a:p>
          <a:p>
            <a:pPr marL="742950" indent="-473075">
              <a:lnSpc>
                <a:spcPct val="150000"/>
              </a:lnSpc>
              <a:buFont typeface="+mj-lt"/>
              <a:buAutoNum type="arabicPeriod"/>
            </a:pPr>
            <a:r>
              <a:rPr lang="vi-VN" sz="4000" dirty="0"/>
              <a:t>CƠ SỞ LÝ THUYẾT</a:t>
            </a:r>
          </a:p>
          <a:p>
            <a:pPr marL="742950" indent="-473075">
              <a:lnSpc>
                <a:spcPct val="150000"/>
              </a:lnSpc>
              <a:buFont typeface="+mj-lt"/>
              <a:buAutoNum type="arabicPeriod"/>
            </a:pPr>
            <a:r>
              <a:rPr lang="vi-VN" sz="4000" dirty="0"/>
              <a:t>PHƯƠNG PHÁP LUẬN</a:t>
            </a:r>
          </a:p>
          <a:p>
            <a:pPr marL="742950" indent="-473075">
              <a:lnSpc>
                <a:spcPct val="150000"/>
              </a:lnSpc>
              <a:buFont typeface="+mj-lt"/>
              <a:buAutoNum type="arabicPeriod"/>
            </a:pPr>
            <a:r>
              <a:rPr lang="vi-VN" sz="4000" dirty="0"/>
              <a:t>TRIỂN KHAI THỰC HIỆN</a:t>
            </a:r>
          </a:p>
          <a:p>
            <a:pPr marL="742950" indent="-473075">
              <a:lnSpc>
                <a:spcPct val="150000"/>
              </a:lnSpc>
              <a:buFont typeface="+mj-lt"/>
              <a:buAutoNum type="arabicPeriod"/>
            </a:pPr>
            <a:r>
              <a:rPr lang="vi-VN" sz="4000" dirty="0"/>
              <a:t>KẾT QUẢ</a:t>
            </a:r>
          </a:p>
          <a:p>
            <a:pPr marL="742950" indent="-473075">
              <a:lnSpc>
                <a:spcPct val="150000"/>
              </a:lnSpc>
              <a:buFont typeface="+mj-lt"/>
              <a:buAutoNum type="arabicPeriod"/>
            </a:pPr>
            <a:r>
              <a:rPr lang="vi-VN" sz="4000" dirty="0"/>
              <a:t>KẾT LUẬN</a:t>
            </a:r>
            <a:r>
              <a:rPr lang="en-US" sz="4000" dirty="0"/>
              <a:t> VÀ </a:t>
            </a:r>
            <a:r>
              <a:rPr lang="en-US" sz="4000" dirty="0">
                <a:latin typeface="Arial" panose="020B0604020202020204" pitchFamily="34" charset="0"/>
                <a:cs typeface="Arial" panose="020B0604020202020204" pitchFamily="34" charset="0"/>
              </a:rPr>
              <a:t>HƯỚNG PHÁT TRIỂN</a:t>
            </a:r>
            <a:endParaRPr lang="vi-VN" sz="4000" dirty="0">
              <a:latin typeface="Arial" panose="020B0604020202020204" pitchFamily="34" charset="0"/>
              <a:cs typeface="Arial" panose="020B0604020202020204" pitchFamily="34" charset="0"/>
            </a:endParaRPr>
          </a:p>
          <a:p>
            <a:pPr marL="742950" indent="-473075">
              <a:lnSpc>
                <a:spcPct val="150000"/>
              </a:lnSpc>
              <a:buFont typeface="+mj-lt"/>
              <a:buAutoNum type="arabicPeriod"/>
            </a:pPr>
            <a:r>
              <a:rPr lang="vi-VN" sz="4000" dirty="0"/>
              <a:t>DEMO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8562340" cy="629920"/>
          </a:xfrm>
          <a:prstGeom prst="rect">
            <a:avLst/>
          </a:prstGeom>
        </p:spPr>
        <p:txBody>
          <a:bodyPr wrap="none">
            <a:spAutoFit/>
          </a:bodyPr>
          <a:lstStyle/>
          <a:p>
            <a:pPr marL="457200" indent="-457200" algn="l">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Các bước thực hiện </a:t>
            </a:r>
            <a:r>
              <a:rPr lang="en-US" sz="3500" dirty="0" err="1">
                <a:latin typeface="Arial" panose="020B0604020202020204" pitchFamily="34" charset="0"/>
                <a:cs typeface="Arial" panose="020B0604020202020204" pitchFamily="34" charset="0"/>
              </a:rPr>
              <a:t>các bước thực hiện</a:t>
            </a:r>
            <a:endParaRPr lang="en-US" sz="3500" dirty="0">
              <a:latin typeface="Arial" panose="020B0604020202020204" pitchFamily="34" charset="0"/>
              <a:cs typeface="Arial" panose="020B0604020202020204" pitchFamily="34" charset="0"/>
            </a:endParaRPr>
          </a:p>
        </p:txBody>
      </p:sp>
      <p:pic>
        <p:nvPicPr>
          <p:cNvPr id="83" name="Picture 83" descr="PseudoCode_AlgorithmTemplate__3_ (2)_page-0001"/>
          <p:cNvPicPr>
            <a:picLocks noChangeAspect="1"/>
          </p:cNvPicPr>
          <p:nvPr/>
        </p:nvPicPr>
        <p:blipFill>
          <a:blip r:embed="rId3"/>
          <a:srcRect t="7503" b="53961"/>
          <a:stretch>
            <a:fillRect/>
          </a:stretch>
        </p:blipFill>
        <p:spPr>
          <a:xfrm>
            <a:off x="3124200" y="2933700"/>
            <a:ext cx="12557125" cy="62623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6891630"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 name="Picture 3"/>
          <p:cNvPicPr>
            <a:picLocks noChangeAspect="1"/>
          </p:cNvPicPr>
          <p:nvPr/>
        </p:nvPicPr>
        <p:blipFill>
          <a:blip r:embed="rId3"/>
          <a:stretch>
            <a:fillRect/>
          </a:stretch>
        </p:blipFill>
        <p:spPr>
          <a:xfrm>
            <a:off x="3429000" y="3238500"/>
            <a:ext cx="10948035" cy="5318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10812780" cy="629920"/>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Các bước thực hiện 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4" name="Picture 84" descr="PseudoCode_AlgorithmTemplate__3__page-0001"/>
          <p:cNvPicPr>
            <a:picLocks noChangeAspect="1"/>
          </p:cNvPicPr>
          <p:nvPr/>
        </p:nvPicPr>
        <p:blipFill>
          <a:blip r:embed="rId3"/>
          <a:srcRect t="6331" b="41588"/>
          <a:stretch>
            <a:fillRect/>
          </a:stretch>
        </p:blipFill>
        <p:spPr>
          <a:xfrm>
            <a:off x="3581400" y="3009900"/>
            <a:ext cx="10282555" cy="69303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1131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4.2.2.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trúc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pic>
        <p:nvPicPr>
          <p:cNvPr id="8" name="Picture 7"/>
          <p:cNvPicPr/>
          <p:nvPr/>
        </p:nvPicPr>
        <p:blipFill>
          <a:blip r:embed="rId3"/>
          <a:stretch>
            <a:fillRect/>
          </a:stretch>
        </p:blipFill>
        <p:spPr>
          <a:xfrm>
            <a:off x="2590800" y="1960268"/>
            <a:ext cx="13868400" cy="79076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5.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quả</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990600" y="1100590"/>
            <a:ext cx="16764000" cy="6555641"/>
          </a:xfrm>
          <a:prstGeom prst="rect">
            <a:avLst/>
          </a:prstGeom>
        </p:spPr>
        <p:txBody>
          <a:bodyPr wrap="square">
            <a:spAutoFit/>
          </a:bodyPr>
          <a:lstStyle/>
          <a:p>
            <a:pPr>
              <a:lnSpc>
                <a:spcPct val="150000"/>
              </a:lnSpc>
            </a:pPr>
            <a:r>
              <a:rPr lang="en-US" sz="3500" b="1" dirty="0" err="1">
                <a:latin typeface="Arial" panose="020B0604020202020204" pitchFamily="34" charset="0"/>
                <a:cs typeface="Arial" panose="020B0604020202020204" pitchFamily="34" charset="0"/>
              </a:rPr>
              <a:t>Nghiên</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cứu</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chuẩn</a:t>
            </a:r>
            <a:r>
              <a:rPr lang="en-US" sz="3500" dirty="0">
                <a:latin typeface="Arial" panose="020B0604020202020204" pitchFamily="34" charset="0"/>
                <a:cs typeface="Arial" panose="020B0604020202020204" pitchFamily="34" charset="0"/>
              </a:rPr>
              <a:t> STS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Đóng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góp</a:t>
            </a:r>
            <a:r>
              <a:rPr lang="en-US" sz="3500" dirty="0">
                <a:latin typeface="Arial" panose="020B0604020202020204" pitchFamily="34" charset="0"/>
                <a:cs typeface="Arial" panose="020B0604020202020204" pitchFamily="34" charset="0"/>
              </a:rPr>
              <a:t> 4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được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chuyên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a:lnSpc>
                <a:spcPct val="150000"/>
              </a:lnSpc>
            </a:pPr>
            <a:r>
              <a:rPr lang="en-US" sz="3500" b="1" dirty="0" err="1">
                <a:latin typeface="Arial" panose="020B0604020202020204" pitchFamily="34" charset="0"/>
                <a:cs typeface="Arial" panose="020B0604020202020204" pitchFamily="34" charset="0"/>
              </a:rPr>
              <a:t>Ứng</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dụng</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hệ</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thống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người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website,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di </a:t>
            </a:r>
            <a:r>
              <a:rPr lang="en-US" sz="3500" dirty="0" err="1">
                <a:latin typeface="Arial" panose="020B0604020202020204" pitchFamily="34" charset="0"/>
                <a:cs typeface="Arial" panose="020B0604020202020204" pitchFamily="34" charset="0"/>
              </a:rPr>
              <a:t>động</a:t>
            </a:r>
            <a:r>
              <a:rPr lang="en-US" sz="3500" dirty="0">
                <a:latin typeface="Arial" panose="020B0604020202020204" pitchFamily="34" charset="0"/>
                <a:cs typeface="Arial" panose="020B0604020202020204" pitchFamily="34" charset="0"/>
              </a:rPr>
              <a:t> demo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dịch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5215890"/>
          </a:xfrm>
          <a:prstGeom prst="rect">
            <a:avLst/>
          </a:prstGeom>
        </p:spPr>
        <p:txBody>
          <a:bodyPr wrap="square">
            <a:spAutoFit/>
          </a:bodyPr>
          <a:lstStyle/>
          <a:p>
            <a:pPr marL="457200" indent="-457200">
              <a:lnSpc>
                <a:spcPct val="150000"/>
              </a:lnSpc>
              <a:buFont typeface="Arial" panose="020B0604020202020204" pitchFamily="34" charset="0"/>
              <a:buChar char="•"/>
            </a:pP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tài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luận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văn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của</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nhóm</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hoàn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thành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tuy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có</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thay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đổi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một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số</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công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nghệ</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và</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thức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đánh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giá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phù</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hợp</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hơn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trong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quá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trình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nghiên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cứu</a:t>
            </a:r>
            <a:r>
              <a:rPr lang="en-US" sz="3500" dirty="0">
                <a:latin typeface="Arial" panose="020B0604020202020204" pitchFamily="34" charset="0"/>
                <a:ea typeface="SimSun" panose="02010600030101010101" pitchFamily="2" charset="-122"/>
                <a:cs typeface="Arial" panose="020B0604020202020204" pitchFamily="34" charset="0"/>
              </a:rPr>
              <a:t> song </a:t>
            </a:r>
            <a:r>
              <a:rPr lang="en-US" sz="3500" dirty="0" err="1">
                <a:latin typeface="Arial" panose="020B0604020202020204" pitchFamily="34" charset="0"/>
                <a:ea typeface="SimSun" panose="02010600030101010101" pitchFamily="2" charset="-122"/>
                <a:cs typeface="Arial" panose="020B0604020202020204" pitchFamily="34" charset="0"/>
              </a:rPr>
              <a:t>vẫn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đạt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tất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mục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tiêu</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ra</a:t>
            </a:r>
            <a:r>
              <a:rPr lang="en-US" sz="3500" dirty="0">
                <a:latin typeface="Arial" panose="020B0604020202020204" pitchFamily="34" charset="0"/>
                <a:ea typeface="SimSun" panose="02010600030101010101" pitchFamily="2" charset="-122"/>
                <a:cs typeface="Arial" panose="020B0604020202020204" pitchFamily="34" charset="0"/>
              </a:rPr>
              <a:t> ban </a:t>
            </a:r>
            <a:r>
              <a:rPr lang="en-US" sz="3500" dirty="0" err="1">
                <a:latin typeface="Arial" panose="020B0604020202020204" pitchFamily="34" charset="0"/>
                <a:ea typeface="SimSun" panose="02010600030101010101" pitchFamily="2" charset="-122"/>
                <a:cs typeface="Arial" panose="020B0604020202020204" pitchFamily="34" charset="0"/>
              </a:rPr>
              <a:t>đầu</a:t>
            </a:r>
            <a:r>
              <a:rPr lang="en-US" sz="3500" dirty="0">
                <a:latin typeface="Arial" panose="020B0604020202020204" pitchFamily="34" charset="0"/>
                <a:ea typeface="SimSun" panose="02010600030101010101" pitchFamily="2" charset="-122"/>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giới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bản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lý</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ngôn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nhiên</a:t>
            </a:r>
            <a:r>
              <a:rPr lang="en-US" sz="3500" dirty="0">
                <a:latin typeface="Arial" panose="020B0604020202020204" pitchFamily="34" charset="0"/>
                <a:cs typeface="Arial" panose="020B0604020202020204" pitchFamily="34" charset="0"/>
              </a:rPr>
              <a:t>, nghiên cứu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BERT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7263720"/>
          </a:xfrm>
          <a:prstGeom prst="rect">
            <a:avLst/>
          </a:prstGeom>
        </p:spPr>
        <p:txBody>
          <a:bodyPr wrap="square">
            <a:spAutoFit/>
          </a:bodyPr>
          <a:lstStyle/>
          <a:p>
            <a:pPr>
              <a:lnSpc>
                <a:spcPct val="150000"/>
              </a:lnSpc>
            </a:pP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tế</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sau</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Tiếp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tục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liên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quan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đến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lĩnh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Cần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cường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nữa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dạng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lượng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giai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đoạn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nâng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cao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RAG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viết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nhắc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hyDE</a:t>
            </a:r>
            <a:r>
              <a:rPr lang="en-US" sz="3500" dirty="0">
                <a:latin typeface="Arial" panose="020B0604020202020204" pitchFamily="34" charset="0"/>
                <a:cs typeface="Arial" panose="020B0604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7. Demo</a:t>
            </a:r>
            <a:endParaRPr lang="en-US" sz="5600" b="1" spc="95"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1. </a:t>
            </a:r>
            <a:r>
              <a:rPr lang="en-US" sz="5600" b="1" dirty="0" err="1">
                <a:latin typeface="Arial" panose="020B0604020202020204" pitchFamily="34" charset="0"/>
                <a:cs typeface="Arial" panose="020B0604020202020204" pitchFamily="34" charset="0"/>
              </a:rPr>
              <a:t>Giới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thiệu</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đề</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tài</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682454" y="2019300"/>
            <a:ext cx="8232946" cy="4992713"/>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Mục</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tiêu</a:t>
            </a:r>
            <a:r>
              <a:rPr lang="en-US" sz="4000" b="1"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Sử dụng LLM Gemini-1.5-flash để làm base model.</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Tìm hiểu một hệ thống kết hợp giữa RAG và GRAG.</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So sánh kiến trúc này với RAG và GRAG truyền thống.</a:t>
            </a:r>
          </a:p>
        </p:txBody>
      </p:sp>
      <p:sp>
        <p:nvSpPr>
          <p:cNvPr id="6" name="TextBox 7"/>
          <p:cNvSpPr txBox="1"/>
          <p:nvPr/>
        </p:nvSpPr>
        <p:spPr>
          <a:xfrm>
            <a:off x="9296400" y="2019300"/>
            <a:ext cx="8638632" cy="3607719"/>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Giới</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hạn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phạm</a:t>
            </a:r>
            <a:r>
              <a:rPr lang="en-US" sz="4000" b="1" dirty="0">
                <a:latin typeface="Arial" panose="020B0604020202020204" pitchFamily="34" charset="0"/>
                <a:cs typeface="Arial" panose="020B0604020202020204" pitchFamily="34" charset="0"/>
              </a:rPr>
              <a:t> vi </a:t>
            </a:r>
            <a:r>
              <a:rPr lang="en-US" sz="4000" b="1" dirty="0" err="1">
                <a:latin typeface="Arial" panose="020B0604020202020204" pitchFamily="34" charset="0"/>
                <a:cs typeface="Arial" panose="020B0604020202020204" pitchFamily="34" charset="0"/>
              </a:rPr>
              <a:t>của</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đề</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tài</a:t>
            </a:r>
            <a:r>
              <a:rPr lang="en-US" sz="4000" b="1" dirty="0">
                <a:latin typeface="Arial" panose="020B0604020202020204" pitchFamily="34" charset="0"/>
                <a:cs typeface="Arial" panose="020B0604020202020204" pitchFamily="34" charset="0"/>
              </a:rPr>
              <a:t>:</a:t>
            </a:r>
            <a:endParaRPr lang="vi-VN" sz="3000" dirty="0"/>
          </a:p>
          <a:p>
            <a:pPr marL="285750" indent="-285750">
              <a:lnSpc>
                <a:spcPct val="150000"/>
              </a:lnSpc>
              <a:buFont typeface="Arial" panose="020B0604020202020204" pitchFamily="34" charset="0"/>
              <a:buChar char="•"/>
            </a:pPr>
            <a:r>
              <a:rPr lang="vi-VN" sz="3000" dirty="0"/>
              <a:t>Nghiên cứu sẽ tập trung vào loại tài liệu PDF.</a:t>
            </a:r>
          </a:p>
          <a:p>
            <a:pPr marL="285750" indent="-285750">
              <a:lnSpc>
                <a:spcPct val="150000"/>
              </a:lnSpc>
              <a:buFont typeface="Arial" panose="020B0604020202020204" pitchFamily="34" charset="0"/>
              <a:buChar char="•"/>
            </a:pPr>
            <a:r>
              <a:rPr lang="vi-VN" sz="3000" dirty="0"/>
              <a:t>Ứng dụng web nhận một tệp tài liệu dạng PDF và một câu hỏi, sau đó đưa ra kết quả trả lời cho câu hỏi dựa vào nội dung của tệp được tải lên.</a:t>
            </a:r>
          </a:p>
        </p:txBody>
      </p:sp>
      <p:sp>
        <p:nvSpPr>
          <p:cNvPr id="4" name="Rectangle 3"/>
          <p:cNvSpPr/>
          <p:nvPr/>
        </p:nvSpPr>
        <p:spPr>
          <a:xfrm>
            <a:off x="2667000" y="8029548"/>
            <a:ext cx="15087600" cy="1622560"/>
          </a:xfrm>
          <a:prstGeom prst="rect">
            <a:avLst/>
          </a:prstGeom>
        </p:spPr>
        <p:txBody>
          <a:bodyPr wrap="square">
            <a:spAutoFit/>
          </a:bodyPr>
          <a:lstStyle/>
          <a:p>
            <a:pPr>
              <a:lnSpc>
                <a:spcPct val="150000"/>
              </a:lnSpc>
            </a:pPr>
            <a:r>
              <a:rPr lang="vi-VN" sz="4000" b="1" dirty="0">
                <a:latin typeface="Arial" panose="020B0604020202020204" pitchFamily="34" charset="0"/>
                <a:cs typeface="Arial" panose="020B0604020202020204" pitchFamily="34" charset="0"/>
              </a:rPr>
              <a:t>Kết quả: </a:t>
            </a:r>
            <a:r>
              <a:rPr lang="vi-VN" sz="3000" dirty="0">
                <a:latin typeface="Arial" panose="020B0604020202020204" pitchFamily="34" charset="0"/>
                <a:cs typeface="Arial" panose="020B0604020202020204" pitchFamily="34" charset="0"/>
              </a:rPr>
              <a:t>Tạo ra một hệ thống hỏi đáp chuyên biệt cho sổ tay sinh viên và tài liệu cụ thể.</a:t>
            </a:r>
            <a:endParaRPr lang="en-US" sz="3000" dirty="0">
              <a:latin typeface="Arial" panose="020B0604020202020204" pitchFamily="34" charset="0"/>
              <a:cs typeface="Arial" panose="020B0604020202020204" pitchFamily="34" charset="0"/>
            </a:endParaRPr>
          </a:p>
        </p:txBody>
      </p:sp>
      <p:sp>
        <p:nvSpPr>
          <p:cNvPr id="8" name="Right Arrow 7"/>
          <p:cNvSpPr/>
          <p:nvPr/>
        </p:nvSpPr>
        <p:spPr>
          <a:xfrm>
            <a:off x="682454" y="8361024"/>
            <a:ext cx="160354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2. </a:t>
            </a:r>
            <a:r>
              <a:rPr lang="en-US" sz="5600" b="1" dirty="0" err="1">
                <a:latin typeface="Arial" panose="020B0604020202020204" pitchFamily="34" charset="0"/>
                <a:cs typeface="Arial" panose="020B0604020202020204" pitchFamily="34" charset="0"/>
              </a:rPr>
              <a:t>Cơ</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sở</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lý</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thuyết</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2394941" cy="173259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2.1 RAG (Retrieval-Augmented Generation) </a:t>
            </a:r>
          </a:p>
          <a:p>
            <a:pPr marL="269875">
              <a:lnSpc>
                <a:spcPct val="150000"/>
              </a:lnSpc>
            </a:pPr>
            <a:r>
              <a:rPr lang="en-US" sz="4000" dirty="0">
                <a:latin typeface="Arial" panose="020B0604020202020204" pitchFamily="34" charset="0"/>
                <a:cs typeface="Arial" panose="020B0604020202020204" pitchFamily="34" charset="0"/>
              </a:rPr>
              <a:t>2.2 GRAG(Graph Retrieval-Augmented Generation)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128336" y="1497052"/>
            <a:ext cx="13563600" cy="51831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Giải quyết hạn chế về dữ liệu của các mô hình ngôn ngữ lớn.</a:t>
            </a:r>
          </a:p>
          <a:p>
            <a:pPr marL="285750" indent="-28575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Sử dụng ngữ cảnh bên ngoài để bổ sung kiến thức cho LLM từ đó giúp trả lời chính xác hơn.</a:t>
            </a:r>
          </a:p>
          <a:p>
            <a:pPr>
              <a:lnSpc>
                <a:spcPct val="150000"/>
              </a:lnSpc>
            </a:pPr>
            <a:endParaRPr lang="vi-VN" sz="2800" dirty="0">
              <a:latin typeface="Arial" panose="020B0604020202020204" pitchFamily="34" charset="0"/>
              <a:cs typeface="Arial" panose="020B0604020202020204" pitchFamily="34" charset="0"/>
            </a:endParaRPr>
          </a:p>
          <a:p>
            <a:pPr>
              <a:lnSpc>
                <a:spcPct val="150000"/>
              </a:lnSpc>
            </a:pPr>
            <a:r>
              <a:rPr lang="vi-VN" sz="2800"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Bỏ qua các mối quan hệ</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Độ sâu ngữ cảnh</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Truy vấn phức tạp(multi-hop)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613D29F-ED2C-4013-80BD-8D8462F6D5EC}"/>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pic>
        <p:nvPicPr>
          <p:cNvPr id="3" name="Picture 2">
            <a:extLst>
              <a:ext uri="{FF2B5EF4-FFF2-40B4-BE49-F238E27FC236}">
                <a16:creationId xmlns:a16="http://schemas.microsoft.com/office/drawing/2014/main" id="{395517D4-957B-4637-8633-0353BA83E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000" y="1638300"/>
            <a:ext cx="5609472" cy="9323223"/>
          </a:xfrm>
          <a:prstGeom prst="rect">
            <a:avLst/>
          </a:prstGeom>
        </p:spPr>
      </p:pic>
      <p:pic>
        <p:nvPicPr>
          <p:cNvPr id="4" name="Picture 3">
            <a:extLst>
              <a:ext uri="{FF2B5EF4-FFF2-40B4-BE49-F238E27FC236}">
                <a16:creationId xmlns:a16="http://schemas.microsoft.com/office/drawing/2014/main" id="{1A2133F3-3F61-4F2E-9735-58E993EAB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pic>
        <p:nvPicPr>
          <p:cNvPr id="5" name="Picture 4">
            <a:extLst>
              <a:ext uri="{FF2B5EF4-FFF2-40B4-BE49-F238E27FC236}">
                <a16:creationId xmlns:a16="http://schemas.microsoft.com/office/drawing/2014/main" id="{0BE4D7C8-56F4-4B7A-A353-4478AFADBCE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4337" y="2507034"/>
            <a:ext cx="9906000" cy="5272931"/>
          </a:xfrm>
          <a:prstGeom prst="rect">
            <a:avLst/>
          </a:prstGeom>
          <a:noFill/>
          <a:ln>
            <a:noFill/>
          </a:ln>
        </p:spPr>
      </p:pic>
      <p:sp>
        <p:nvSpPr>
          <p:cNvPr id="6" name="TextBox 5">
            <a:extLst>
              <a:ext uri="{FF2B5EF4-FFF2-40B4-BE49-F238E27FC236}">
                <a16:creationId xmlns:a16="http://schemas.microsoft.com/office/drawing/2014/main" id="{2D3B119E-430A-4DC6-8084-9F814B72FBA7}"/>
              </a:ext>
            </a:extLst>
          </p:cNvPr>
          <p:cNvSpPr txBox="1"/>
          <p:nvPr/>
        </p:nvSpPr>
        <p:spPr>
          <a:xfrm>
            <a:off x="1371600" y="1466536"/>
            <a:ext cx="6872664" cy="523220"/>
          </a:xfrm>
          <a:prstGeom prst="rect">
            <a:avLst/>
          </a:prstGeom>
          <a:noFill/>
        </p:spPr>
        <p:txBody>
          <a:bodyPr wrap="square" rtlCol="0">
            <a:spAutoFit/>
          </a:bodyPr>
          <a:lstStyle/>
          <a:p>
            <a:r>
              <a:rPr lang="en-US" sz="2800" b="1" dirty="0" err="1"/>
              <a:t>Kiến</a:t>
            </a:r>
            <a:r>
              <a:rPr lang="en-US" sz="2800" b="1" dirty="0"/>
              <a:t> </a:t>
            </a:r>
            <a:r>
              <a:rPr lang="en-US" sz="2800" b="1" dirty="0" err="1"/>
              <a:t>trúc</a:t>
            </a:r>
            <a:r>
              <a:rPr lang="en-US" sz="2800" b="1" dirty="0"/>
              <a:t> </a:t>
            </a:r>
            <a:r>
              <a:rPr lang="en-US" sz="2800" b="1" dirty="0" err="1"/>
              <a:t>gồm</a:t>
            </a:r>
            <a:r>
              <a:rPr lang="en-US" sz="2800" b="1" dirty="0"/>
              <a:t> 5 </a:t>
            </a:r>
            <a:r>
              <a:rPr lang="en-US" sz="2800" b="1" dirty="0" err="1"/>
              <a:t>thành</a:t>
            </a:r>
            <a:r>
              <a:rPr lang="en-US" sz="2800" b="1" dirty="0"/>
              <a:t> </a:t>
            </a:r>
            <a:r>
              <a:rPr lang="en-US" sz="2800" b="1" dirty="0" err="1"/>
              <a:t>phần</a:t>
            </a:r>
            <a:r>
              <a:rPr lang="en-US" sz="2800" b="1" dirty="0"/>
              <a:t>:</a:t>
            </a:r>
            <a:endParaRPr lang="vi-VN" sz="2800" b="1" dirty="0"/>
          </a:p>
        </p:txBody>
      </p:sp>
      <p:sp>
        <p:nvSpPr>
          <p:cNvPr id="7" name="TextBox 6">
            <a:extLst>
              <a:ext uri="{FF2B5EF4-FFF2-40B4-BE49-F238E27FC236}">
                <a16:creationId xmlns:a16="http://schemas.microsoft.com/office/drawing/2014/main" id="{D7ACA421-5D3D-4FC6-B003-6AD74525D37A}"/>
              </a:ext>
            </a:extLst>
          </p:cNvPr>
          <p:cNvSpPr txBox="1"/>
          <p:nvPr/>
        </p:nvSpPr>
        <p:spPr>
          <a:xfrm>
            <a:off x="10418127" y="2933700"/>
            <a:ext cx="7520364" cy="5185522"/>
          </a:xfrm>
          <a:prstGeom prst="rect">
            <a:avLst/>
          </a:prstGeom>
          <a:noFill/>
        </p:spPr>
        <p:txBody>
          <a:bodyPr wrap="square">
            <a:spAutoFit/>
          </a:bodyPr>
          <a:lstStyle/>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Question</a:t>
            </a:r>
            <a:r>
              <a:rPr lang="vi-VN" sz="2800" dirty="0">
                <a:solidFill>
                  <a:srgbClr val="000000"/>
                </a:solidFill>
                <a:effectLst/>
                <a:latin typeface="Times New Roman" panose="02020603050405020304" pitchFamily="18" charset="0"/>
                <a:ea typeface="Times New Roman" panose="02020603050405020304" pitchFamily="18" charset="0"/>
              </a:rPr>
              <a:t>: </a:t>
            </a:r>
            <a:r>
              <a:rPr lang="vi-VN" sz="2800" dirty="0">
                <a:solidFill>
                  <a:srgbClr val="000000"/>
                </a:solidFill>
                <a:latin typeface="Times New Roman" panose="02020603050405020304" pitchFamily="18" charset="0"/>
                <a:ea typeface="Times New Roman" panose="02020603050405020304" pitchFamily="18" charset="0"/>
              </a:rPr>
              <a:t>Câu hỏi.</a:t>
            </a:r>
            <a:endParaRPr lang="vi-VN" sz="2800" dirty="0">
              <a:solidFill>
                <a:srgbClr val="000000"/>
              </a:solidFill>
              <a:effectLst/>
              <a:latin typeface="Times New Roman" panose="02020603050405020304" pitchFamily="18" charset="0"/>
              <a:ea typeface="SimSun" panose="02010600030101010101" pitchFamily="2" charset="-122"/>
            </a:endParaRP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Context</a:t>
            </a:r>
            <a:r>
              <a:rPr lang="vi-VN" sz="2800" dirty="0">
                <a:solidFill>
                  <a:srgbClr val="000000"/>
                </a:solidFill>
                <a:effectLst/>
                <a:latin typeface="Times New Roman" panose="02020603050405020304" pitchFamily="18" charset="0"/>
                <a:ea typeface="Times New Roman" panose="02020603050405020304" pitchFamily="18" charset="0"/>
              </a:rPr>
              <a:t>: Cơ sở dữ liệu vector để lưu dữ liệu.</a:t>
            </a:r>
            <a:endParaRPr lang="vi-VN" sz="2800" dirty="0">
              <a:solidFill>
                <a:srgbClr val="000000"/>
              </a:solidFill>
              <a:latin typeface="Times New Roman" panose="02020603050405020304" pitchFamily="18" charset="0"/>
              <a:ea typeface="Times New Roman" panose="02020603050405020304" pitchFamily="18" charset="0"/>
            </a:endParaRP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Retriever</a:t>
            </a:r>
            <a:r>
              <a:rPr lang="vi-VN" sz="2800" dirty="0">
                <a:solidFill>
                  <a:srgbClr val="000000"/>
                </a:solidFill>
                <a:effectLst/>
                <a:latin typeface="Times New Roman" panose="02020603050405020304" pitchFamily="18" charset="0"/>
                <a:ea typeface="Times New Roman" panose="02020603050405020304" pitchFamily="18" charset="0"/>
              </a:rPr>
              <a:t>: </a:t>
            </a:r>
            <a:r>
              <a:rPr lang="vi-VN" sz="2800" dirty="0">
                <a:solidFill>
                  <a:srgbClr val="000000"/>
                </a:solidFill>
                <a:latin typeface="Times New Roman" panose="02020603050405020304" pitchFamily="18" charset="0"/>
                <a:ea typeface="Times New Roman" panose="02020603050405020304" pitchFamily="18" charset="0"/>
              </a:rPr>
              <a:t>Phần quan trọng nhất giúp truy xuất vào cơ sở dữ liệu vector đề lấy ra ngữ cảnh phú hợp.</a:t>
            </a: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LLM</a:t>
            </a:r>
            <a:r>
              <a:rPr lang="vi-VN" sz="2800" dirty="0">
                <a:solidFill>
                  <a:srgbClr val="000000"/>
                </a:solidFill>
                <a:effectLst/>
                <a:latin typeface="Times New Roman" panose="02020603050405020304" pitchFamily="18" charset="0"/>
                <a:ea typeface="Times New Roman" panose="02020603050405020304" pitchFamily="18" charset="0"/>
              </a:rPr>
              <a:t>: Sử dụng ngữ cảnh bổ sung đề trả lời câu hỏi.</a:t>
            </a: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Response</a:t>
            </a:r>
            <a:r>
              <a:rPr lang="vi-VN" sz="2800" dirty="0">
                <a:solidFill>
                  <a:srgbClr val="000000"/>
                </a:solidFill>
                <a:effectLst/>
                <a:latin typeface="Times New Roman" panose="02020603050405020304" pitchFamily="18" charset="0"/>
                <a:ea typeface="Times New Roman" panose="02020603050405020304" pitchFamily="18" charset="0"/>
              </a:rPr>
              <a:t>: LLM phản hồi về câu trả lời.</a:t>
            </a:r>
            <a:endParaRPr lang="vi-VN" sz="28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82530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213E531-1579-46E4-BEBB-E331C9C9340B}"/>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pic>
        <p:nvPicPr>
          <p:cNvPr id="3" name="Picture 2">
            <a:extLst>
              <a:ext uri="{FF2B5EF4-FFF2-40B4-BE49-F238E27FC236}">
                <a16:creationId xmlns:a16="http://schemas.microsoft.com/office/drawing/2014/main" id="{FEAB59EF-57A8-447B-89EE-EA5702710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289182E0-53BA-410A-8997-DDBF92E9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23292315-005E-4CEB-8D6F-6FDB2B053314}"/>
              </a:ext>
            </a:extLst>
          </p:cNvPr>
          <p:cNvSpPr txBox="1"/>
          <p:nvPr/>
        </p:nvSpPr>
        <p:spPr>
          <a:xfrm>
            <a:off x="533400" y="1624012"/>
            <a:ext cx="14630400" cy="6217087"/>
          </a:xfrm>
          <a:prstGeom prst="rect">
            <a:avLst/>
          </a:prstGeom>
          <a:noFill/>
        </p:spPr>
        <p:txBody>
          <a:bodyPr wrap="square" rtlCol="0">
            <a:spAutoFit/>
          </a:bodyPr>
          <a:lstStyle/>
          <a:p>
            <a:r>
              <a:rPr lang="en-US" sz="3200" b="1" dirty="0" err="1">
                <a:latin typeface="Arial" panose="020B0604020202020204" pitchFamily="34" charset="0"/>
                <a:cs typeface="Arial" panose="020B0604020202020204" pitchFamily="34" charset="0"/>
              </a:rPr>
              <a:t>Các</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phương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pháp</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tối</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ưu</a:t>
            </a:r>
            <a:r>
              <a:rPr lang="en-US" sz="3200" b="1" dirty="0">
                <a:latin typeface="Arial" panose="020B0604020202020204" pitchFamily="34" charset="0"/>
                <a:cs typeface="Arial" panose="020B0604020202020204" pitchFamily="34" charset="0"/>
              </a:rPr>
              <a:t> RAG</a:t>
            </a:r>
          </a:p>
          <a:p>
            <a:endParaRPr lang="en-US" sz="3200" dirty="0">
              <a:latin typeface="Arial" panose="020B0604020202020204" pitchFamily="34" charset="0"/>
              <a:cs typeface="Arial" panose="020B0604020202020204" pitchFamily="34" charset="0"/>
            </a:endParaRPr>
          </a:p>
          <a:p>
            <a:pPr marL="514350" indent="-514350">
              <a:buFont typeface="Arial" panose="020B0604020202020204" pitchFamily="34" charset="0"/>
              <a:buChar char="•"/>
            </a:pPr>
            <a:r>
              <a:rPr lang="en-US" sz="3200" dirty="0" err="1">
                <a:latin typeface="Arial" panose="020B0604020202020204" pitchFamily="34" charset="0"/>
                <a:cs typeface="Arial" panose="020B0604020202020204" pitchFamily="34" charset="0"/>
              </a:rPr>
              <a:t>Sử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dụng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chỉ</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mục</a:t>
            </a:r>
            <a:endParaRPr lang="en-US" sz="3200" dirty="0">
              <a:latin typeface="Arial" panose="020B0604020202020204" pitchFamily="34" charset="0"/>
              <a:cs typeface="Arial" panose="020B0604020202020204" pitchFamily="34" charset="0"/>
            </a:endParaRPr>
          </a:p>
          <a:p>
            <a:pPr lvl="1"/>
            <a:r>
              <a:rPr lang="en-US" sz="3000" dirty="0">
                <a:latin typeface="Arial" panose="020B0604020202020204" pitchFamily="34" charset="0"/>
                <a:cs typeface="Arial" panose="020B0604020202020204" pitchFamily="34" charset="0"/>
              </a:rPr>
              <a:t>Vector index: </a:t>
            </a:r>
            <a:r>
              <a:rPr lang="vi-VN" sz="3000" dirty="0">
                <a:latin typeface="Arial" panose="020B0604020202020204" pitchFamily="34" charset="0"/>
                <a:cs typeface="Arial" panose="020B0604020202020204" pitchFamily="34" charset="0"/>
              </a:rPr>
              <a:t>Sử dụng thuật toán HNSW. Tìm kiếm vector tương tự hiệu quả. Cấu trúc đa lớp, lớp trên thưa hơn.</a:t>
            </a:r>
          </a:p>
          <a:p>
            <a:pPr lvl="1"/>
            <a:endParaRPr lang="vi-VN" sz="3000" dirty="0">
              <a:latin typeface="Arial" panose="020B0604020202020204" pitchFamily="34" charset="0"/>
              <a:cs typeface="Arial" panose="020B0604020202020204" pitchFamily="34" charset="0"/>
            </a:endParaRPr>
          </a:p>
          <a:p>
            <a:pPr lvl="1"/>
            <a:r>
              <a:rPr lang="vi-VN" sz="3000" dirty="0">
                <a:latin typeface="Arial" panose="020B0604020202020204" pitchFamily="34" charset="0"/>
                <a:cs typeface="Arial" panose="020B0604020202020204" pitchFamily="34" charset="0"/>
              </a:rPr>
              <a:t>HNSW được </a:t>
            </a:r>
            <a:r>
              <a:rPr lang="vi-VN" sz="3000" dirty="0"/>
              <a:t>tổ chức các vector thành một đồ thị điều hướng nhiều lớp, trong đó:</a:t>
            </a:r>
          </a:p>
          <a:p>
            <a:pPr marL="1428750" lvl="2" indent="-514350">
              <a:buFont typeface="Courier New" panose="02070309020205020404" pitchFamily="49" charset="0"/>
              <a:buChar char="o"/>
            </a:pPr>
            <a:r>
              <a:rPr lang="vi-VN" sz="3000" dirty="0"/>
              <a:t>Mỗi node là một vector.</a:t>
            </a:r>
          </a:p>
          <a:p>
            <a:pPr marL="1428750" lvl="2" indent="-514350">
              <a:buFont typeface="Courier New" panose="02070309020205020404" pitchFamily="49" charset="0"/>
              <a:buChar char="o"/>
            </a:pPr>
            <a:r>
              <a:rPr lang="vi-VN" sz="3000" dirty="0"/>
              <a:t>Các node kết nối với m node khác gần nhất.</a:t>
            </a:r>
          </a:p>
          <a:p>
            <a:pPr marL="1428750" lvl="2" indent="-514350">
              <a:buFont typeface="Courier New" panose="02070309020205020404" pitchFamily="49" charset="0"/>
              <a:buChar char="o"/>
            </a:pPr>
            <a:r>
              <a:rPr lang="vi-VN" sz="3000" dirty="0"/>
              <a:t>Càng lên tầng cao, số vector càng ít.</a:t>
            </a:r>
          </a:p>
          <a:p>
            <a:pPr marL="1428750" lvl="2" indent="-514350">
              <a:buFont typeface="Courier New" panose="02070309020205020404" pitchFamily="49" charset="0"/>
              <a:buChar char="o"/>
            </a:pPr>
            <a:r>
              <a:rPr lang="vi-VN" sz="3000" dirty="0"/>
              <a:t>Mỗi tầng đều là một đồ thị Small-World (giúp định tuyến nhanh).</a:t>
            </a:r>
          </a:p>
          <a:p>
            <a:pPr marL="1428750" lvl="2" indent="-514350">
              <a:buFont typeface="Courier New" panose="02070309020205020404" pitchFamily="49" charset="0"/>
              <a:buChar char="o"/>
            </a:pPr>
            <a:r>
              <a:rPr lang="vi-VN" sz="3000" dirty="0"/>
              <a:t>Tầng thấp nhất chứa toàn bộ vector.</a:t>
            </a:r>
          </a:p>
          <a:p>
            <a:pPr marL="971550" lvl="1" indent="-51435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pic>
        <p:nvPicPr>
          <p:cNvPr id="6" name="Picture 5" descr="hnsw graph">
            <a:extLst>
              <a:ext uri="{FF2B5EF4-FFF2-40B4-BE49-F238E27FC236}">
                <a16:creationId xmlns:a16="http://schemas.microsoft.com/office/drawing/2014/main" id="{982D9A29-9CDA-4143-B8B9-A81E19AC61E3}"/>
              </a:ext>
            </a:extLst>
          </p:cNvPr>
          <p:cNvPicPr/>
          <p:nvPr/>
        </p:nvPicPr>
        <p:blipFill rotWithShape="1">
          <a:blip r:embed="rId4">
            <a:extLst>
              <a:ext uri="{28A0092B-C50C-407E-A947-70E740481C1C}">
                <a14:useLocalDpi xmlns:a14="http://schemas.microsoft.com/office/drawing/2010/main" val="0"/>
              </a:ext>
            </a:extLst>
          </a:blip>
          <a:srcRect l="13861" t="13493" r="10835" b="13820"/>
          <a:stretch/>
        </p:blipFill>
        <p:spPr bwMode="auto">
          <a:xfrm>
            <a:off x="13792200" y="5655885"/>
            <a:ext cx="4228465" cy="34010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585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A72C2B-116F-4A0D-978C-8C5FC97236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3" name="Picture 3">
            <a:extLst>
              <a:ext uri="{FF2B5EF4-FFF2-40B4-BE49-F238E27FC236}">
                <a16:creationId xmlns:a16="http://schemas.microsoft.com/office/drawing/2014/main" id="{F854AC87-5092-4B95-B0F6-E1900670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4" name="TextBox 7">
            <a:extLst>
              <a:ext uri="{FF2B5EF4-FFF2-40B4-BE49-F238E27FC236}">
                <a16:creationId xmlns:a16="http://schemas.microsoft.com/office/drawing/2014/main" id="{34991619-6911-41A9-A871-2CA8D8421FF1}"/>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sp>
        <p:nvSpPr>
          <p:cNvPr id="8" name="TextBox 7">
            <a:extLst>
              <a:ext uri="{FF2B5EF4-FFF2-40B4-BE49-F238E27FC236}">
                <a16:creationId xmlns:a16="http://schemas.microsoft.com/office/drawing/2014/main" id="{2BE45B01-4461-41AC-BFBF-09CB0CCE8B15}"/>
              </a:ext>
            </a:extLst>
          </p:cNvPr>
          <p:cNvSpPr txBox="1"/>
          <p:nvPr/>
        </p:nvSpPr>
        <p:spPr>
          <a:xfrm>
            <a:off x="533400" y="1624012"/>
            <a:ext cx="14630400" cy="6986528"/>
          </a:xfrm>
          <a:prstGeom prst="rect">
            <a:avLst/>
          </a:prstGeom>
          <a:noFill/>
        </p:spPr>
        <p:txBody>
          <a:bodyPr wrap="square" rtlCol="0">
            <a:spAutoFit/>
          </a:bodyPr>
          <a:lstStyle/>
          <a:p>
            <a:pPr marL="457200" indent="-457200">
              <a:buFont typeface="Arial" panose="020B0604020202020204" pitchFamily="34" charset="0"/>
              <a:buChar char="•"/>
            </a:pPr>
            <a:r>
              <a:rPr lang="en-US" sz="3200" dirty="0" err="1">
                <a:latin typeface="Arial" panose="020B0604020202020204" pitchFamily="34" charset="0"/>
                <a:cs typeface="Arial" panose="020B0604020202020204" pitchFamily="34" charset="0"/>
              </a:rPr>
              <a:t>Tìm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kiếm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nhiều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giai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đoạn</a:t>
            </a:r>
            <a:r>
              <a:rPr lang="en-US" sz="3200" dirty="0">
                <a:latin typeface="Arial" panose="020B0604020202020204" pitchFamily="34" charset="0"/>
                <a:cs typeface="Arial" panose="020B0604020202020204" pitchFamily="34" charset="0"/>
              </a:rPr>
              <a:t>:</a:t>
            </a:r>
          </a:p>
          <a:p>
            <a:pPr lvl="1" algn="just">
              <a:lnSpc>
                <a:spcPct val="150000"/>
              </a:lnSpc>
              <a:buSzPts val="1000"/>
              <a:tabLst>
                <a:tab pos="457200" algn="l"/>
              </a:tabLst>
            </a:pP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Cho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phép</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tìm</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kiếm</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tới</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bé</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nghĩa</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là</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nhỏ</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đến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hơn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lvl="1" algn="just">
              <a:lnSpc>
                <a:spcPct val="150000"/>
              </a:lnSpc>
              <a:buSzPts val="1000"/>
              <a:tabLst>
                <a:tab pos="4572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í dụ: nếu cần tìm một dense vector có độ dài là 4096 thì có thể chia thành 3 giai đoạn:</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1: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ìm kiếm bằng dense vector có độ dài là 1024</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Gi</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ai đoạn 2: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1, tiếp tục tìm kiếm bằng dense vector có độ dài là 3072</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3: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2, tiếp tục tìm kiếm bằng dense vector có hộ dài là 4096</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lvl="1"/>
            <a:endParaRPr lang="en-US" sz="2800" dirty="0">
              <a:latin typeface="Arial" panose="020B0604020202020204" pitchFamily="34" charset="0"/>
              <a:cs typeface="Arial" panose="020B0604020202020204" pitchFamily="34" charset="0"/>
            </a:endParaRPr>
          </a:p>
          <a:p>
            <a:pPr marL="971550" lvl="1" indent="-5143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pic>
        <p:nvPicPr>
          <p:cNvPr id="9" name="Picture 8" descr="Matryoshka 30 pcs, 18” Wooden Nesting Doll, Best Gift, Ukrainian Folk  Ornament | eBay">
            <a:extLst>
              <a:ext uri="{FF2B5EF4-FFF2-40B4-BE49-F238E27FC236}">
                <a16:creationId xmlns:a16="http://schemas.microsoft.com/office/drawing/2014/main" id="{AF1F362C-49D0-47B5-9794-038B36E6FD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0498" y="7021400"/>
            <a:ext cx="3733800" cy="2757488"/>
          </a:xfrm>
          <a:prstGeom prst="rect">
            <a:avLst/>
          </a:prstGeom>
          <a:noFill/>
          <a:ln>
            <a:noFill/>
          </a:ln>
        </p:spPr>
      </p:pic>
    </p:spTree>
    <p:extLst>
      <p:ext uri="{BB962C8B-B14F-4D97-AF65-F5344CB8AC3E}">
        <p14:creationId xmlns:p14="http://schemas.microsoft.com/office/powerpoint/2010/main" val="2196298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2020</Words>
  <Application>Microsoft Office PowerPoint</Application>
  <PresentationFormat>Custom</PresentationFormat>
  <Paragraphs>210</Paragraphs>
  <Slides>37</Slides>
  <Notes>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Times New Roman</vt:lpstr>
      <vt:lpstr>Courier New</vt:lpstr>
      <vt:lpstr>Calibri</vt:lpstr>
      <vt:lpstr>Symbol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Nguyên</dc:creator>
  <cp:lastModifiedBy>cao nam</cp:lastModifiedBy>
  <cp:revision>184</cp:revision>
  <dcterms:created xsi:type="dcterms:W3CDTF">2006-08-16T00:00:00Z</dcterms:created>
  <dcterms:modified xsi:type="dcterms:W3CDTF">2025-07-03T16:31:42Z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F38FC47AE793490B824397FA18DC52AF_12</vt:lpwstr>
  </property>
  <property fmtid="{D5CDD505-2E9C-101B-9397-08002B2CF9AE}" pid="3" name="KSOProductBuildVer">
    <vt:lpwstr>1033-12.2.0.18165</vt:lpwstr>
  </property>
</Properties>
</file>